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1812" r:id="rId3"/>
    <p:sldId id="1813" r:id="rId4"/>
    <p:sldId id="1815" r:id="rId5"/>
    <p:sldId id="1816" r:id="rId6"/>
    <p:sldId id="1817" r:id="rId7"/>
    <p:sldId id="1823" r:id="rId8"/>
    <p:sldId id="1824" r:id="rId9"/>
    <p:sldId id="1825" r:id="rId10"/>
    <p:sldId id="1826" r:id="rId11"/>
    <p:sldId id="261" r:id="rId12"/>
    <p:sldId id="1827" r:id="rId13"/>
    <p:sldId id="1821" r:id="rId14"/>
    <p:sldId id="1819" r:id="rId15"/>
    <p:sldId id="1820" r:id="rId16"/>
    <p:sldId id="1822" r:id="rId17"/>
    <p:sldId id="266" r:id="rId18"/>
  </p:sldIdLst>
  <p:sldSz cx="18288000" cy="10287000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Noto Sans JP Bold" panose="020B0502040504020204" pitchFamily="34" charset="0"/>
      <p:regular r:id="rId21"/>
      <p:bold r:id="rId22"/>
      <p:italic r:id="rId23"/>
      <p:boldItalic r:id="rId24"/>
    </p:embeddedFont>
    <p:embeddedFont>
      <p:font typeface="游ゴシック" panose="020B0400000000000000" pitchFamily="34" charset="-128"/>
      <p:regular r:id="rId25"/>
      <p:bold r:id="rId26"/>
    </p:embeddedFont>
    <p:embeddedFont>
      <p:font typeface="游ゴシック" panose="020B0400000000000000" pitchFamily="34" charset="-128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B9"/>
    <a:srgbClr val="FFBA98"/>
    <a:srgbClr val="ACDEDE"/>
    <a:srgbClr val="5CE09C"/>
    <a:srgbClr val="3F8557"/>
    <a:srgbClr val="316CF5"/>
    <a:srgbClr val="FFE9E1"/>
    <a:srgbClr val="FFFFFF"/>
    <a:srgbClr val="74B248"/>
    <a:srgbClr val="E2E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78" autoAdjust="0"/>
    <p:restoredTop sz="89706" autoAdjust="0"/>
  </p:normalViewPr>
  <p:slideViewPr>
    <p:cSldViewPr>
      <p:cViewPr>
        <p:scale>
          <a:sx n="62" d="100"/>
          <a:sy n="62" d="100"/>
        </p:scale>
        <p:origin x="-544" y="6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B1391-F02B-0F40-BEA0-AAB59816B495}" type="datetimeFigureOut">
              <a:rPr kumimoji="1" lang="ja-JP" altLang="en-US" smtClean="0"/>
              <a:t>2025/7/23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5B1A7-3199-3C4A-9E8D-7378677839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7899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8271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現象の仕組みや，分析手法うまくいくのかを数式で表現して理解，解決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EF20B-FB69-4E68-8AF3-40FB352E03B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55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9539A-96CC-32D8-D6C2-E460552F5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C9F90E1-1295-8EF1-55AC-34A57E3A0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A564C34-71F9-875E-8DDA-EFB544BDC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73891A-315D-FB73-3F71-BCD97672A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468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AB120-A6E5-E1BD-8696-33A163ACD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FE0F713-8E81-5210-11E2-BE12C9C69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42445C7-35E5-C0FA-8FE2-FAC17CA93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FDA0C1-6D84-9A40-357E-942DC25132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5136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220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73F9C-A26D-C413-D7B3-F00D23F5E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51FF129-5793-0415-B1C0-1FB9F66E0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6D436ED-45A5-31E3-FB84-6C5D586B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BC26A4-6CC7-3891-0AE9-6FB061120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2772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6AD0D-218D-EF77-EB7E-8222E5304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EDE716C-6784-2E4C-247B-710283F06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C166040-DB57-4D06-549A-451B96749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E549EA-B30F-7F34-45C8-8DCE42A64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080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2D37-50C7-D2D9-3546-18628CCD8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AC34900-2411-E660-C80F-929858778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A106C35-5A3F-4261-238C-217EFF33F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FF3808-30C6-5EB8-6917-3B177BBBD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000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3B2CE-11E7-E14E-B935-4B1BF5AC0AD4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7DE5-BB82-7B47-AC9F-945D6508E686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0BAB-6476-1B4D-985D-5534AA45D529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42FB-C327-5C45-8882-F042CA132BE0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B4800-B50B-664E-A994-36C470B04C05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D3F7-BFF5-E74F-B33F-0517A5A36E8A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2331-ED5B-5A46-906A-392DCCBEBB82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A1BE-871C-3C4E-AC44-2EBA62F2F6F2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2EB7-1579-E64D-85C1-B77ED9917D30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7D6E-94D1-7845-909B-E7AA69881648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DDCE4-941C-D349-A12D-45A95237C6BD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93651-7A33-0344-A84C-F1257DE08D95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svg"/><Relationship Id="rId26" Type="http://schemas.openxmlformats.org/officeDocument/2006/relationships/image" Target="../media/image35.sv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29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svg"/><Relationship Id="rId32" Type="http://schemas.openxmlformats.org/officeDocument/2006/relationships/image" Target="../media/image41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png"/><Relationship Id="rId28" Type="http://schemas.openxmlformats.org/officeDocument/2006/relationships/image" Target="../media/image37.sv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svg"/><Relationship Id="rId27" Type="http://schemas.openxmlformats.org/officeDocument/2006/relationships/image" Target="../media/image36.png"/><Relationship Id="rId30" Type="http://schemas.openxmlformats.org/officeDocument/2006/relationships/image" Target="../media/image3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EFCB3"/>
            </a:gs>
            <a:gs pos="100000">
              <a:srgbClr val="B4EDE9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60" y="759338"/>
            <a:ext cx="17193479" cy="9220899"/>
            <a:chOff x="0" y="0"/>
            <a:chExt cx="4469349" cy="2396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9349" cy="2396921"/>
            </a:xfrm>
            <a:custGeom>
              <a:avLst/>
              <a:gdLst/>
              <a:ahLst/>
              <a:cxnLst/>
              <a:rect l="l" t="t" r="r" b="b"/>
              <a:pathLst>
                <a:path w="4469349" h="2396921">
                  <a:moveTo>
                    <a:pt x="22964" y="0"/>
                  </a:moveTo>
                  <a:lnTo>
                    <a:pt x="4446384" y="0"/>
                  </a:lnTo>
                  <a:cubicBezTo>
                    <a:pt x="4452475" y="0"/>
                    <a:pt x="4458316" y="2419"/>
                    <a:pt x="4462623" y="6726"/>
                  </a:cubicBezTo>
                  <a:cubicBezTo>
                    <a:pt x="4466929" y="11033"/>
                    <a:pt x="4469349" y="16874"/>
                    <a:pt x="4469349" y="22964"/>
                  </a:cubicBezTo>
                  <a:lnTo>
                    <a:pt x="4469349" y="2373957"/>
                  </a:lnTo>
                  <a:cubicBezTo>
                    <a:pt x="4469349" y="2380048"/>
                    <a:pt x="4466929" y="2385888"/>
                    <a:pt x="4462623" y="2390195"/>
                  </a:cubicBezTo>
                  <a:cubicBezTo>
                    <a:pt x="4458316" y="2394502"/>
                    <a:pt x="4452475" y="2396921"/>
                    <a:pt x="4446384" y="2396921"/>
                  </a:cubicBezTo>
                  <a:lnTo>
                    <a:pt x="22964" y="2396921"/>
                  </a:lnTo>
                  <a:cubicBezTo>
                    <a:pt x="16874" y="2396921"/>
                    <a:pt x="11033" y="2394502"/>
                    <a:pt x="6726" y="2390195"/>
                  </a:cubicBezTo>
                  <a:cubicBezTo>
                    <a:pt x="2419" y="2385888"/>
                    <a:pt x="0" y="2380048"/>
                    <a:pt x="0" y="2373957"/>
                  </a:cubicBezTo>
                  <a:lnTo>
                    <a:pt x="0" y="22964"/>
                  </a:lnTo>
                  <a:cubicBezTo>
                    <a:pt x="0" y="16874"/>
                    <a:pt x="2419" y="11033"/>
                    <a:pt x="6726" y="6726"/>
                  </a:cubicBezTo>
                  <a:cubicBezTo>
                    <a:pt x="11033" y="2419"/>
                    <a:pt x="16874" y="0"/>
                    <a:pt x="229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469349" cy="2511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8959"/>
                </a:lnSpc>
                <a:spcBef>
                  <a:spcPct val="0"/>
                </a:spcBef>
              </a:pPr>
              <a:endParaRPr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6161925" y="2623220"/>
            <a:ext cx="5964148" cy="1312800"/>
          </a:xfrm>
          <a:custGeom>
            <a:avLst/>
            <a:gdLst/>
            <a:ahLst/>
            <a:cxnLst/>
            <a:rect l="l" t="t" r="r" b="b"/>
            <a:pathLst>
              <a:path w="1570804" h="345758">
                <a:moveTo>
                  <a:pt x="1367604" y="0"/>
                </a:moveTo>
                <a:cubicBezTo>
                  <a:pt x="1479829" y="0"/>
                  <a:pt x="1570804" y="77401"/>
                  <a:pt x="1570804" y="172879"/>
                </a:cubicBezTo>
                <a:cubicBezTo>
                  <a:pt x="1570804" y="268357"/>
                  <a:pt x="1479829" y="345758"/>
                  <a:pt x="1367604" y="345758"/>
                </a:cubicBezTo>
                <a:lnTo>
                  <a:pt x="203200" y="345758"/>
                </a:lnTo>
                <a:cubicBezTo>
                  <a:pt x="90976" y="345758"/>
                  <a:pt x="0" y="268357"/>
                  <a:pt x="0" y="172879"/>
                </a:cubicBezTo>
                <a:cubicBezTo>
                  <a:pt x="0" y="77401"/>
                  <a:pt x="90976" y="0"/>
                  <a:pt x="203200" y="0"/>
                </a:cubicBezTo>
                <a:close/>
              </a:path>
            </a:pathLst>
          </a:custGeom>
          <a:gradFill rotWithShape="1">
            <a:gsLst>
              <a:gs pos="0">
                <a:srgbClr val="EEFCB3"/>
              </a:gs>
              <a:gs pos="100000">
                <a:srgbClr val="B4EDE9"/>
              </a:gs>
            </a:gsLst>
            <a:lin ang="0"/>
          </a:gradFill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ts val="4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CATechLounge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4686527" y="6871692"/>
            <a:ext cx="8914946" cy="0"/>
          </a:xfrm>
          <a:prstGeom prst="line">
            <a:avLst/>
          </a:prstGeom>
          <a:ln w="28575" cap="flat">
            <a:solidFill>
              <a:srgbClr val="5CDFE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7096" y="4302916"/>
            <a:ext cx="16201800" cy="2234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54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半年でこんなに成長できた</a:t>
            </a:r>
            <a:r>
              <a:rPr lang="en-US" sz="54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！？</a:t>
            </a:r>
          </a:p>
          <a:p>
            <a:pPr algn="ctr">
              <a:lnSpc>
                <a:spcPts val="8959"/>
              </a:lnSpc>
            </a:pPr>
            <a:r>
              <a:rPr lang="en-US" sz="54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テックラウンジの半年を振り返ります</a:t>
            </a:r>
            <a:endParaRPr lang="en-US" sz="54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03634" y="8167836"/>
            <a:ext cx="648073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ML/DS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白川桃子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89C9EDEB-AB7F-164C-6002-E008A9DF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B687D-D590-E0C8-765B-5D0DFB49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D377CCFE-8791-D851-516D-2FEC3E70A525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7191E43-1B28-FE02-37A1-847E7FC6B69C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データ分析・結果の表示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FC6941B4-D455-733E-52CA-7089035D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344C0072-9280-E2A0-88B9-73608EDE658A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55A16C44-D17C-8ABD-A80D-0E3BBB8EA921}"/>
              </a:ext>
            </a:extLst>
          </p:cNvPr>
          <p:cNvGrpSpPr/>
          <p:nvPr/>
        </p:nvGrpSpPr>
        <p:grpSpPr>
          <a:xfrm>
            <a:off x="-52206816" y="1289448"/>
            <a:ext cx="70098145" cy="8792509"/>
            <a:chOff x="1116752" y="1289448"/>
            <a:chExt cx="70098145" cy="8792509"/>
          </a:xfrm>
        </p:grpSpPr>
        <p:pic>
          <p:nvPicPr>
            <p:cNvPr id="17" name="図 16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25AC18D-420C-DCE7-070A-A5132236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図 18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CECA640-3E9D-5236-767A-21D454024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図 20" descr="グラフィカル ユーザー インターフェイス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17F3D32-AF98-F0AC-4A65-348738916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9" t="9183" r="14010"/>
            <a:stretch>
              <a:fillRect/>
            </a:stretch>
          </p:blipFill>
          <p:spPr>
            <a:xfrm>
              <a:off x="1116752" y="3150754"/>
              <a:ext cx="7914305" cy="50989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189DA322-5AA3-33EF-4D32-91FDF2042A3D}"/>
                </a:ext>
              </a:extLst>
            </p:cNvPr>
            <p:cNvSpPr/>
            <p:nvPr/>
          </p:nvSpPr>
          <p:spPr>
            <a:xfrm>
              <a:off x="3810477" y="5791572"/>
              <a:ext cx="1116124" cy="50405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4" name="カギ線コネクタ 23">
              <a:extLst>
                <a:ext uri="{FF2B5EF4-FFF2-40B4-BE49-F238E27FC236}">
                  <a16:creationId xmlns:a16="http://schemas.microsoft.com/office/drawing/2014/main" id="{B11F71F2-3CBB-0E3B-3B12-6F7564C028A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37778" y="5386529"/>
              <a:ext cx="2880320" cy="469851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1EA9CE38-D9BF-A56A-1997-CD5DDDB7A755}"/>
                </a:ext>
              </a:extLst>
            </p:cNvPr>
            <p:cNvSpPr/>
            <p:nvPr/>
          </p:nvSpPr>
          <p:spPr>
            <a:xfrm>
              <a:off x="5106621" y="5791572"/>
              <a:ext cx="1044116" cy="50405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6" name="カギ線コネクタ 25">
              <a:extLst>
                <a:ext uri="{FF2B5EF4-FFF2-40B4-BE49-F238E27FC236}">
                  <a16:creationId xmlns:a16="http://schemas.microsoft.com/office/drawing/2014/main" id="{0DA996F6-4EDA-B48A-CDC2-3F89A8EB0FB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763692" y="1228067"/>
              <a:ext cx="3168352" cy="5958658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F0501CB2-B52C-0535-DD66-4A336CDA792A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C33C7301-1483-0CAC-F8A5-F1D23DE7CA0F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7B532817-B346-BFE1-2769-C37F7DA9D2D2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99A0B468-44DD-D457-0B25-0C5BFBDCF633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カギ線コネクタ 64">
              <a:extLst>
                <a:ext uri="{FF2B5EF4-FFF2-40B4-BE49-F238E27FC236}">
                  <a16:creationId xmlns:a16="http://schemas.microsoft.com/office/drawing/2014/main" id="{744789B1-6AD1-C194-A382-DF35681CD01C}"/>
                </a:ext>
              </a:extLst>
            </p:cNvPr>
            <p:cNvCxnSpPr>
              <a:cxnSpLocks/>
              <a:endCxn id="92" idx="1"/>
            </p:cNvCxnSpPr>
            <p:nvPr/>
          </p:nvCxnSpPr>
          <p:spPr>
            <a:xfrm rot="5400000" flipH="1" flipV="1">
              <a:off x="15450777" y="6531577"/>
              <a:ext cx="3263585" cy="2124862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82AE5EF6-428F-1452-55BF-CDF254C02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図 9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753545D-45C7-840F-79D1-F6E6F902E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17" r="9521"/>
            <a:stretch>
              <a:fillRect/>
            </a:stretch>
          </p:blipFill>
          <p:spPr>
            <a:xfrm>
              <a:off x="18145000" y="2695237"/>
              <a:ext cx="11584572" cy="65339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FC316E88-2415-7956-2852-187ADF69CC1A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06BB6F86-F03D-A2F8-5D9D-DDE349AB5ED2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94380D2B-FA27-6D75-A22F-D0B3CAC4B5A1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96" name="図 95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01A5062-C626-AF30-4223-B1E85D0CA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BD27D8D5-3CC7-FD44-5182-8AF97DF8B6C6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D58E03D7-EB79-E1F2-0988-62B4A7A43371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100" name="図 99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9A99264-43C4-A09B-C26B-0989AF5D6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2" name="図 10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CB74F76-1289-AE02-ED5F-1A20CCFC0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4" name="図 10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A9496C3-8780-3388-CAF3-857C4B028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304D334D-D8A7-3B7E-8D57-416406F3B3DE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CFB14049-4CA7-36C6-97F8-3170B7B2DAC8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7AFA5414-4D34-516D-5834-3C2E4C3B5E90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1DD0C6B1-4238-8AB6-015D-D47F0EB83DC0}"/>
                </a:ext>
              </a:extLst>
            </p:cNvPr>
            <p:cNvSpPr txBox="1"/>
            <p:nvPr/>
          </p:nvSpPr>
          <p:spPr>
            <a:xfrm>
              <a:off x="61963512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5634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669458" y="2907339"/>
            <a:ext cx="6659236" cy="1081531"/>
          </a:xfrm>
          <a:custGeom>
            <a:avLst/>
            <a:gdLst/>
            <a:ahLst/>
            <a:cxnLst/>
            <a:rect l="l" t="t" r="r" b="b"/>
            <a:pathLst>
              <a:path w="1656462" h="269027">
                <a:moveTo>
                  <a:pt x="11626" y="0"/>
                </a:moveTo>
                <a:lnTo>
                  <a:pt x="1644836" y="0"/>
                </a:lnTo>
                <a:cubicBezTo>
                  <a:pt x="1651257" y="0"/>
                  <a:pt x="1656462" y="5205"/>
                  <a:pt x="1656462" y="11626"/>
                </a:cubicBezTo>
                <a:lnTo>
                  <a:pt x="1656462" y="257401"/>
                </a:lnTo>
                <a:cubicBezTo>
                  <a:pt x="1656462" y="263822"/>
                  <a:pt x="1651257" y="269027"/>
                  <a:pt x="1644836" y="269027"/>
                </a:cubicBezTo>
                <a:lnTo>
                  <a:pt x="11626" y="269027"/>
                </a:lnTo>
                <a:cubicBezTo>
                  <a:pt x="5205" y="269027"/>
                  <a:pt x="0" y="263822"/>
                  <a:pt x="0" y="257401"/>
                </a:cubicBezTo>
                <a:lnTo>
                  <a:pt x="0" y="11626"/>
                </a:lnTo>
                <a:cubicBezTo>
                  <a:pt x="0" y="5205"/>
                  <a:pt x="5205" y="0"/>
                  <a:pt x="11626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anchor="ctr"/>
          <a:lstStyle/>
          <a:p>
            <a:pPr algn="ctr"/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BEFORE</a:t>
            </a:r>
          </a:p>
        </p:txBody>
      </p:sp>
      <p:sp>
        <p:nvSpPr>
          <p:cNvPr id="10" name="Freeform 10"/>
          <p:cNvSpPr/>
          <p:nvPr/>
        </p:nvSpPr>
        <p:spPr>
          <a:xfrm>
            <a:off x="9961188" y="2907339"/>
            <a:ext cx="6659236" cy="1081531"/>
          </a:xfrm>
          <a:custGeom>
            <a:avLst/>
            <a:gdLst/>
            <a:ahLst/>
            <a:cxnLst/>
            <a:rect l="l" t="t" r="r" b="b"/>
            <a:pathLst>
              <a:path w="1656462" h="269027">
                <a:moveTo>
                  <a:pt x="11626" y="0"/>
                </a:moveTo>
                <a:lnTo>
                  <a:pt x="1644836" y="0"/>
                </a:lnTo>
                <a:cubicBezTo>
                  <a:pt x="1651257" y="0"/>
                  <a:pt x="1656462" y="5205"/>
                  <a:pt x="1656462" y="11626"/>
                </a:cubicBezTo>
                <a:lnTo>
                  <a:pt x="1656462" y="257401"/>
                </a:lnTo>
                <a:cubicBezTo>
                  <a:pt x="1656462" y="263822"/>
                  <a:pt x="1651257" y="269027"/>
                  <a:pt x="1644836" y="269027"/>
                </a:cubicBezTo>
                <a:lnTo>
                  <a:pt x="11626" y="269027"/>
                </a:lnTo>
                <a:cubicBezTo>
                  <a:pt x="5205" y="269027"/>
                  <a:pt x="0" y="263822"/>
                  <a:pt x="0" y="257401"/>
                </a:cubicBezTo>
                <a:lnTo>
                  <a:pt x="0" y="11626"/>
                </a:lnTo>
                <a:cubicBezTo>
                  <a:pt x="0" y="5205"/>
                  <a:pt x="5205" y="0"/>
                  <a:pt x="11626" y="0"/>
                </a:cubicBezTo>
                <a:close/>
              </a:path>
            </a:pathLst>
          </a:custGeom>
          <a:solidFill>
            <a:srgbClr val="FFF3B9"/>
          </a:solidFill>
          <a:ln>
            <a:solidFill>
              <a:srgbClr val="FFC000"/>
            </a:solidFill>
          </a:ln>
        </p:spPr>
        <p:txBody>
          <a:bodyPr anchor="ctr"/>
          <a:lstStyle/>
          <a:p>
            <a:pPr algn="ctr"/>
            <a:r>
              <a:rPr lang="en-US" altLang="ja-JP" sz="2800" b="1" dirty="0">
                <a:latin typeface="Noto Sans JP Bold"/>
                <a:ea typeface="Noto Sans JP Bold"/>
                <a:cs typeface="Noto Sans JP Bold"/>
                <a:sym typeface="Noto Sans JP Bold"/>
              </a:rPr>
              <a:t>AFTER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69458" y="4673414"/>
            <a:ext cx="6659236" cy="4165750"/>
          </a:xfrm>
          <a:custGeom>
            <a:avLst/>
            <a:gdLst/>
            <a:ahLst/>
            <a:cxnLst/>
            <a:rect l="l" t="t" r="r" b="b"/>
            <a:pathLst>
              <a:path w="1225804" h="766813">
                <a:moveTo>
                  <a:pt x="0" y="0"/>
                </a:moveTo>
                <a:lnTo>
                  <a:pt x="1225804" y="0"/>
                </a:lnTo>
                <a:lnTo>
                  <a:pt x="1225804" y="766813"/>
                </a:lnTo>
                <a:lnTo>
                  <a:pt x="0" y="766813"/>
                </a:lnTo>
                <a:close/>
              </a:path>
            </a:pathLst>
          </a:custGeom>
          <a:solidFill>
            <a:srgbClr val="FFFFFF"/>
          </a:solidFill>
          <a:ln w="38100" cap="sq">
            <a:solidFill>
              <a:srgbClr val="D9D9D9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ts val="4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改善前のイメージ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93724" y="1522404"/>
            <a:ext cx="1709844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ああああああああああああああああああ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8682033" y="5996398"/>
            <a:ext cx="925815" cy="1519784"/>
            <a:chOff x="0" y="0"/>
            <a:chExt cx="417681" cy="68564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7681" cy="685649"/>
            </a:xfrm>
            <a:custGeom>
              <a:avLst/>
              <a:gdLst/>
              <a:ahLst/>
              <a:cxnLst/>
              <a:rect l="l" t="t" r="r" b="b"/>
              <a:pathLst>
                <a:path w="417681" h="685649">
                  <a:moveTo>
                    <a:pt x="0" y="0"/>
                  </a:moveTo>
                  <a:lnTo>
                    <a:pt x="214481" y="0"/>
                  </a:lnTo>
                  <a:lnTo>
                    <a:pt x="417681" y="342824"/>
                  </a:lnTo>
                  <a:lnTo>
                    <a:pt x="214481" y="685649"/>
                  </a:lnTo>
                  <a:lnTo>
                    <a:pt x="0" y="685649"/>
                  </a:lnTo>
                  <a:lnTo>
                    <a:pt x="203200" y="342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3B9"/>
            </a:solidFill>
            <a:ln w="38100">
              <a:solidFill>
                <a:srgbClr val="FFC000"/>
              </a:solidFill>
            </a:ln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7800" y="-47625"/>
              <a:ext cx="163681" cy="733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>
            <a:off x="9961188" y="4673414"/>
            <a:ext cx="6659236" cy="4165750"/>
          </a:xfrm>
          <a:custGeom>
            <a:avLst/>
            <a:gdLst/>
            <a:ahLst/>
            <a:cxnLst/>
            <a:rect l="l" t="t" r="r" b="b"/>
            <a:pathLst>
              <a:path w="1225804" h="766813">
                <a:moveTo>
                  <a:pt x="0" y="0"/>
                </a:moveTo>
                <a:lnTo>
                  <a:pt x="1225804" y="0"/>
                </a:lnTo>
                <a:lnTo>
                  <a:pt x="1225804" y="766813"/>
                </a:lnTo>
                <a:lnTo>
                  <a:pt x="0" y="766813"/>
                </a:lnTo>
                <a:close/>
              </a:path>
            </a:pathLst>
          </a:custGeom>
          <a:solidFill>
            <a:srgbClr val="FFFFFF"/>
          </a:solidFill>
          <a:ln w="38100" cap="sq">
            <a:solidFill>
              <a:srgbClr val="FFC0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altLang="ja-JP" sz="32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改善後のイメージ</a:t>
            </a:r>
            <a:endParaRPr lang="en-US" altLang="ja-JP" sz="32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3" name="スライド番号プレースホルダー 22">
            <a:extLst>
              <a:ext uri="{FF2B5EF4-FFF2-40B4-BE49-F238E27FC236}">
                <a16:creationId xmlns:a16="http://schemas.microsoft.com/office/drawing/2014/main" id="{F362CEFF-216F-468C-9143-85E1BFF9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11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C546E152-7549-9536-5E62-F2521A8BBE84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テックラウンジで身につけた能力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14B84254-FB14-D81B-08DB-02FD1D26156D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A4D5F-0FFE-09BF-A934-DB85C7BA4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41B11B73-062A-E7D4-12D4-29BD3407ECE6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1E52D9B-B398-74C1-D853-3F0DBD4591DB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まとめ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117C1D5-A25C-AE10-65B1-8AD80FB109A6}"/>
              </a:ext>
            </a:extLst>
          </p:cNvPr>
          <p:cNvSpPr txBox="1"/>
          <p:nvPr/>
        </p:nvSpPr>
        <p:spPr>
          <a:xfrm>
            <a:off x="1852612" y="1975068"/>
            <a:ext cx="3121499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endParaRPr lang="en-US" sz="2800" b="1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5013FE1E-B0D1-CD14-832E-56BB3220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A97AA4CA-6F24-EC89-A263-E69455F05408}"/>
              </a:ext>
            </a:extLst>
          </p:cNvPr>
          <p:cNvGrpSpPr/>
          <p:nvPr/>
        </p:nvGrpSpPr>
        <p:grpSpPr>
          <a:xfrm>
            <a:off x="779762" y="1742325"/>
            <a:ext cx="8970088" cy="1869721"/>
            <a:chOff x="779762" y="1742325"/>
            <a:chExt cx="8970088" cy="186972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D3671EE-F9C0-3EB2-3FC1-C4BEC6C2A747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目的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07294D4-15F9-4F1D-0923-B5BF4E95A992}"/>
                </a:ext>
              </a:extLst>
            </p:cNvPr>
            <p:cNvSpPr txBox="1"/>
            <p:nvPr/>
          </p:nvSpPr>
          <p:spPr>
            <a:xfrm>
              <a:off x="5410200" y="2354019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>
                  <a:latin typeface="Yu Gothic" panose="020B0400000000000000" pitchFamily="34" charset="-128"/>
                  <a:ea typeface="Yu Gothic" panose="020B0400000000000000" pitchFamily="34" charset="-128"/>
                </a:rPr>
                <a:t>あああああああああ</a:t>
              </a:r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FEF2712C-7EB5-4D48-B236-9B90BACD760B}"/>
              </a:ext>
            </a:extLst>
          </p:cNvPr>
          <p:cNvGrpSpPr/>
          <p:nvPr/>
        </p:nvGrpSpPr>
        <p:grpSpPr>
          <a:xfrm>
            <a:off x="779762" y="4744133"/>
            <a:ext cx="8970088" cy="1869721"/>
            <a:chOff x="779762" y="1742325"/>
            <a:chExt cx="8970088" cy="1869721"/>
          </a:xfrm>
        </p:grpSpPr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4F6B01B2-6F9C-ADB7-6FC0-5B8E4F8B85F6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成果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3EDCF33E-0285-DC2A-A960-AC85A263587E}"/>
                </a:ext>
              </a:extLst>
            </p:cNvPr>
            <p:cNvSpPr txBox="1"/>
            <p:nvPr/>
          </p:nvSpPr>
          <p:spPr>
            <a:xfrm>
              <a:off x="5410200" y="2354019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>
                  <a:latin typeface="Yu Gothic" panose="020B0400000000000000" pitchFamily="34" charset="-128"/>
                  <a:ea typeface="Yu Gothic" panose="020B0400000000000000" pitchFamily="34" charset="-128"/>
                </a:rPr>
                <a:t>あああああああああ</a:t>
              </a: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1A0F845A-834F-ED0C-94A9-107C3FDCCE20}"/>
              </a:ext>
            </a:extLst>
          </p:cNvPr>
          <p:cNvGrpSpPr/>
          <p:nvPr/>
        </p:nvGrpSpPr>
        <p:grpSpPr>
          <a:xfrm>
            <a:off x="779762" y="7745941"/>
            <a:ext cx="8970088" cy="1869721"/>
            <a:chOff x="779762" y="1742325"/>
            <a:chExt cx="8970088" cy="1869721"/>
          </a:xfrm>
        </p:grpSpPr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563A6E72-0E35-15CE-28A4-E57F5E8A902A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今後の展望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A0666A5D-E0A2-83AB-18AC-DF4A3C1BD0E4}"/>
                </a:ext>
              </a:extLst>
            </p:cNvPr>
            <p:cNvSpPr txBox="1"/>
            <p:nvPr/>
          </p:nvSpPr>
          <p:spPr>
            <a:xfrm>
              <a:off x="5410200" y="2354019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>
                  <a:latin typeface="Yu Gothic" panose="020B0400000000000000" pitchFamily="34" charset="-128"/>
                  <a:ea typeface="Yu Gothic" panose="020B0400000000000000" pitchFamily="34" charset="-128"/>
                </a:rPr>
                <a:t>あああああああああ</a:t>
              </a:r>
            </a:p>
          </p:txBody>
        </p:sp>
      </p:grpSp>
      <p:sp>
        <p:nvSpPr>
          <p:cNvPr id="44" name="Freeform 3">
            <a:extLst>
              <a:ext uri="{FF2B5EF4-FFF2-40B4-BE49-F238E27FC236}">
                <a16:creationId xmlns:a16="http://schemas.microsoft.com/office/drawing/2014/main" id="{6C71BBC0-2C20-D381-D55F-225CE32A34E1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377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05099-916B-248E-0762-5D7B0173F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475A0840-EC2B-3D40-64C3-4BECEEF92DF0}"/>
              </a:ext>
            </a:extLst>
          </p:cNvPr>
          <p:cNvSpPr txBox="1"/>
          <p:nvPr/>
        </p:nvSpPr>
        <p:spPr>
          <a:xfrm>
            <a:off x="1852612" y="1975068"/>
            <a:ext cx="3121499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endParaRPr lang="en-US" sz="2800" b="1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DEAB6F2F-1910-40F9-39A2-F3EE87D98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2" name="Freeform 8">
            <a:extLst>
              <a:ext uri="{FF2B5EF4-FFF2-40B4-BE49-F238E27FC236}">
                <a16:creationId xmlns:a16="http://schemas.microsoft.com/office/drawing/2014/main" id="{3097E41C-A615-AFEE-5172-2B2977DCB10C}"/>
              </a:ext>
            </a:extLst>
          </p:cNvPr>
          <p:cNvSpPr/>
          <p:nvPr/>
        </p:nvSpPr>
        <p:spPr>
          <a:xfrm>
            <a:off x="2506452" y="5232058"/>
            <a:ext cx="13275096" cy="415498"/>
          </a:xfrm>
          <a:custGeom>
            <a:avLst/>
            <a:gdLst/>
            <a:ahLst/>
            <a:cxnLst/>
            <a:rect l="l" t="t" r="r" b="b"/>
            <a:pathLst>
              <a:path w="822123" h="234507">
                <a:moveTo>
                  <a:pt x="0" y="0"/>
                </a:moveTo>
                <a:lnTo>
                  <a:pt x="822123" y="0"/>
                </a:lnTo>
                <a:lnTo>
                  <a:pt x="822123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EEFCB3"/>
              </a:gs>
              <a:gs pos="100000">
                <a:srgbClr val="B4EDE9"/>
              </a:gs>
            </a:gsLst>
            <a:lin ang="0"/>
          </a:gradFill>
          <a:ln>
            <a:noFill/>
          </a:ln>
        </p:spPr>
        <p:txBody>
          <a:bodyPr anchor="ctr"/>
          <a:lstStyle/>
          <a:p>
            <a:pPr algn="ctr"/>
            <a:endParaRPr lang="en-US" altLang="ja-JP" sz="48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50F50FF-D34F-403D-1209-605CF365CFB8}"/>
              </a:ext>
            </a:extLst>
          </p:cNvPr>
          <p:cNvSpPr txBox="1"/>
          <p:nvPr/>
        </p:nvSpPr>
        <p:spPr>
          <a:xfrm>
            <a:off x="4546600" y="4728001"/>
            <a:ext cx="919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928786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D9E22-E633-CA67-C05B-7F8C6220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83F3CEC4-DCE2-8149-885C-45E012208B90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7697475-D5D8-6648-D6DF-BADA0ADCE7DC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定式化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9980A680-E448-12CA-5CDC-A16BDFC1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14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3BD49042-493F-B610-4F47-6F62ADD9A91D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E4D7EE1-D03F-C888-0ADA-F1CF766F4D4F}"/>
              </a:ext>
            </a:extLst>
          </p:cNvPr>
          <p:cNvGrpSpPr/>
          <p:nvPr/>
        </p:nvGrpSpPr>
        <p:grpSpPr>
          <a:xfrm>
            <a:off x="15840744" y="9055365"/>
            <a:ext cx="2032929" cy="1216786"/>
            <a:chOff x="1752549" y="6122140"/>
            <a:chExt cx="4065854" cy="228730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A0D6783-967D-1AF2-FC2A-B85F0572895E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4368696-BF3E-06E1-78EA-DA2E742CB9D6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E9EC8C1F-C01F-0052-8047-4622D777555D}"/>
                  </a:ext>
                </a:extLst>
              </p:cNvPr>
              <p:cNvSpPr txBox="1"/>
              <p:nvPr/>
            </p:nvSpPr>
            <p:spPr>
              <a:xfrm>
                <a:off x="1188806" y="1451411"/>
                <a:ext cx="15948082" cy="8588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4000" b="1" dirty="0" err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TrainData</a:t>
                </a:r>
                <a:r>
                  <a:rPr kumimoji="1" lang="ja-JP" altLang="en-US" sz="40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が存在しなくても識別可能な手法</a:t>
                </a:r>
                <a:endParaRPr kumimoji="1" lang="en-US" altLang="ja-JP" sz="40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 algn="ctr"/>
                <a:endParaRPr lang="en-US" altLang="ja-JP" sz="3200" b="1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r>
                  <a:rPr lang="ja-JP" altLang="en-US" sz="2800" b="1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◯活用する</a:t>
                </a:r>
                <a:r>
                  <a:rPr lang="en-US" altLang="ja-JP" sz="2800" b="1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2</a:t>
                </a:r>
                <a:r>
                  <a:rPr lang="ja-JP" altLang="en-US" sz="2800" b="1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つのクラス</a:t>
                </a:r>
                <a:endParaRPr lang="en-US" altLang="ja-JP" sz="2800" b="1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r>
                  <a:rPr lang="en-US" altLang="ja-JP" sz="3200" b="1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ja-JP" sz="2400" b="0" i="1" kern="100" smtClean="0">
                        <a:effectLst/>
                        <a:latin typeface="Cambria Math" panose="02040503050406030204" pitchFamily="18" charset="0"/>
                        <a:ea typeface="Yu Gothic" panose="020B0400000000000000" pitchFamily="34" charset="-128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：学習用の可視クラス</a:t>
                </a:r>
                <a:r>
                  <a:rPr lang="en-US" altLang="ja-JP" sz="2400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ja-JP" sz="2400" b="0" i="1" kern="100" smtClean="0">
                        <a:effectLst/>
                        <a:latin typeface="Cambria Math" panose="02040503050406030204" pitchFamily="18" charset="0"/>
                        <a:ea typeface="Yu Gothic" panose="020B0400000000000000" pitchFamily="34" charset="-128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：予測用の不可視クラス</a:t>
                </a:r>
                <a:endParaRPr lang="en-US" altLang="ja-JP" sz="24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ja-JP" altLang="ja-JP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ja-JP" altLang="ja-JP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p>
                          </m:sSub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 ⋂ 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 ∅</m:t>
                      </m:r>
                    </m:oMath>
                  </m:oMathPara>
                </a14:m>
                <a:endParaRPr lang="en-US" altLang="ja-JP" sz="24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800" b="1" i="0" u="none" strike="noStrike" kern="1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◯各クラスに含まれる集合</a:t>
                </a:r>
                <a:endParaRPr lang="en-US" altLang="ja-JP" sz="2800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ja-JP" sz="2400" dirty="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p>
                  </m:oMath>
                </a14:m>
                <a:r>
                  <a:rPr lang="ja-JP" altLang="ja-JP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r>
                  <a:rPr lang="ja-JP" altLang="en-US" sz="2400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：可視クラスのラベル付きインスタンスの集合 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ja-JP" sz="240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𝑡𝑟</m:t>
                          </m:r>
                        </m:sup>
                      </m:sSup>
                      <m:r>
                        <a:rPr lang="en-US" altLang="ja-JP" sz="24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ja-JP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ja-JP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p>
                              </m:sSubSup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ja-JP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𝑡𝑟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:r>
                  <a:rPr lang="en-US" altLang="ja-JP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r>
                  <a:rPr lang="ja-JP" altLang="en-US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𝑋：特徴空間</a:t>
                </a:r>
                <a:endParaRPr lang="en-US" altLang="ja-JP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ja-JP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ja-JP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:r>
                  <a:rPr lang="ja-JP" altLang="ja-JP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各ラベル付きインスタンス</a:t>
                </a:r>
                <a:endParaRPr lang="en-US" altLang="ja-JP" sz="18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lang="ja-JP" altLang="en-US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ja-JP" altLang="ja-JP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内のインスタンス</a:t>
                </a:r>
                <a:endParaRPr lang="en-US" altLang="ja-JP" sz="18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lang="ja-JP" altLang="en-US" sz="1800">
                    <a:solidFill>
                      <a:srgbClr val="000000"/>
                    </a:solidFill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:r>
                  <a:rPr lang="ja-JP" altLang="ja-JP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lang="ja-JP" altLang="ja-JP" sz="1800">
                    <a:solidFill>
                      <a:srgbClr val="000000"/>
                    </a:solidFill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に対応するラベル</a:t>
                </a:r>
                <a:r>
                  <a:rPr lang="ja-JP" altLang="ja-JP" sz="24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US" altLang="ja-JP" sz="2400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altLang="ja-JP" sz="2400" dirty="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</m:t>
                        </m:r>
                      </m:sup>
                    </m:sSup>
                  </m:oMath>
                </a14:m>
                <a:r>
                  <a:rPr lang="ja-JP" altLang="en-US" sz="240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：</a:t>
                </a:r>
                <a:r>
                  <a:rPr lang="ja-JP" altLang="ja-JP" sz="240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テストデータのインスタンスの集合</a:t>
                </a:r>
              </a:p>
              <a:p>
                <a:pPr algn="just">
                  <a:buNone/>
                </a:pPr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ja-JP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sSubSup>
                            <m:sSubSup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p>
                          </m:sSubSup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𝑡𝑒</m:t>
                        </m:r>
                      </m:sup>
                    </m:sSubSup>
                  </m:oMath>
                </a14:m>
                <a:r>
                  <a:rPr lang="ja-JP" altLang="en-US" sz="1800" kern="100">
                    <a:solidFill>
                      <a:srgbClr val="000000"/>
                    </a:solidFill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内のテストインスタンス</a:t>
                </a:r>
                <a:endParaRPr lang="en-US" altLang="ja-JP" sz="18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𝑡𝑒</m:t>
                        </m:r>
                      </m:sup>
                    </m:sSup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𝑡𝑒</m:t>
                        </m:r>
                      </m:sup>
                    </m:sSup>
                  </m:oMath>
                </a14:m>
                <a:r>
                  <a:rPr lang="ja-JP" altLang="ja-JP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に対応する予測られたラベルのクラス</a:t>
                </a:r>
              </a:p>
              <a:p>
                <a:pPr algn="just">
                  <a:buNone/>
                </a:pP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ja-JP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sSubSup>
                            <m:sSubSup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p>
                          </m:sSubSup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E9EC8C1F-C01F-0052-8047-4622D7775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806" y="1451411"/>
                <a:ext cx="15948082" cy="8588633"/>
              </a:xfrm>
              <a:prstGeom prst="rect">
                <a:avLst/>
              </a:prstGeom>
              <a:blipFill>
                <a:blip r:embed="rId4"/>
                <a:stretch>
                  <a:fillRect l="-796" t="-1329" r="-3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角丸四角形 15">
                <a:extLst>
                  <a:ext uri="{FF2B5EF4-FFF2-40B4-BE49-F238E27FC236}">
                    <a16:creationId xmlns:a16="http://schemas.microsoft.com/office/drawing/2014/main" id="{E0B636B0-E37A-A57A-574C-9FE7F65AD6EF}"/>
                  </a:ext>
                </a:extLst>
              </p:cNvPr>
              <p:cNvSpPr/>
              <p:nvPr/>
            </p:nvSpPr>
            <p:spPr>
              <a:xfrm>
                <a:off x="361848" y="5116333"/>
                <a:ext cx="685800" cy="19050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40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40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kumimoji="1" lang="ja-JP" altLang="en-US" sz="4000" b="1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6" name="角丸四角形 15">
                <a:extLst>
                  <a:ext uri="{FF2B5EF4-FFF2-40B4-BE49-F238E27FC236}">
                    <a16:creationId xmlns:a16="http://schemas.microsoft.com/office/drawing/2014/main" id="{E0B636B0-E37A-A57A-574C-9FE7F65AD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48" y="5116333"/>
                <a:ext cx="685800" cy="1905000"/>
              </a:xfrm>
              <a:prstGeom prst="roundRect">
                <a:avLst/>
              </a:prstGeom>
              <a:blipFill>
                <a:blip r:embed="rId5"/>
                <a:stretch>
                  <a:fillRect l="-22807"/>
                </a:stretch>
              </a:blip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813F372A-4859-6B98-423D-F1476D3CB7CE}"/>
                  </a:ext>
                </a:extLst>
              </p:cNvPr>
              <p:cNvSpPr/>
              <p:nvPr/>
            </p:nvSpPr>
            <p:spPr>
              <a:xfrm>
                <a:off x="361848" y="7173731"/>
                <a:ext cx="685800" cy="274251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4000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40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4000" b="1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813F372A-4859-6B98-423D-F1476D3CB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48" y="7173731"/>
                <a:ext cx="685800" cy="2742511"/>
              </a:xfrm>
              <a:prstGeom prst="roundRect">
                <a:avLst/>
              </a:prstGeom>
              <a:blipFill>
                <a:blip r:embed="rId6"/>
                <a:stretch>
                  <a:fillRect l="-28070"/>
                </a:stretch>
              </a:blipFill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36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689DA-357A-152B-2595-1E9E01830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A4325D5-6900-209B-94E6-76D503164E04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F3BF459-9743-6895-74CA-251D410779A6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モデル構築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296A02F6-61D2-278D-2695-53252FA6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15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603EA36A-C6B0-6E4F-D12B-989CE7028953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65998E4-E15B-193C-FEB2-171CF1524DC2}"/>
              </a:ext>
            </a:extLst>
          </p:cNvPr>
          <p:cNvGrpSpPr/>
          <p:nvPr/>
        </p:nvGrpSpPr>
        <p:grpSpPr>
          <a:xfrm>
            <a:off x="15840744" y="9055365"/>
            <a:ext cx="2032929" cy="1216786"/>
            <a:chOff x="1752549" y="6122140"/>
            <a:chExt cx="4065854" cy="228730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1C4E575-453B-226B-6293-A2242C893C93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C428AABE-1D48-25CD-3BCD-C651C44DEDD7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652F671D-71A7-1B98-5FD3-F9ADADA2C785}"/>
                  </a:ext>
                </a:extLst>
              </p:cNvPr>
              <p:cNvSpPr txBox="1"/>
              <p:nvPr/>
            </p:nvSpPr>
            <p:spPr>
              <a:xfrm>
                <a:off x="495300" y="1484301"/>
                <a:ext cx="16764000" cy="833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2400" i="1" smtClean="0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ja-JP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ja-JP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の例：　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いちごを食べます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, 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　いちごは食品だ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endParaRPr lang="en-US" altLang="ja-JP" sz="1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↓</a:t>
                </a:r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endParaRPr lang="en-US" altLang="ja-JP" sz="1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BERT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エンコーダーへの入力形式に変換</a:t>
                </a:r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[CLS] 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いちごを食べます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 [SEP] 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いちごは食品だ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 [SEP]</a:t>
                </a:r>
              </a:p>
              <a:p>
                <a:pPr lvl="1"/>
                <a:endParaRPr lang="en-US" altLang="ja-JP" sz="2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「いちごを食べます」という文に対して「いちごは食品だ」は同じような意味を持つか</a:t>
                </a:r>
                <a:endParaRPr lang="en-US" altLang="ja-JP" sz="32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</a:t>
                </a:r>
                <a:r>
                  <a:rPr lang="ja-JP" altLang="en-US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↑こんな感じの操作を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1800" i="1" smtClean="0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ja-JP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  <m:r>
                          <a:rPr lang="en-US" altLang="ja-JP" sz="1800" i="1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ja-JP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を変えながら繰り返していく</a:t>
                </a:r>
                <a:endParaRPr lang="en-US" altLang="ja-JP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以下のように線形層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(1)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を重ね，損失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(2)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を計算</a:t>
                </a:r>
                <a:endParaRPr lang="en-US" altLang="ja-JP" sz="2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　</a:t>
                </a: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		(1)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2400" b="0" i="1" kern="100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400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ja-JP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ja-JP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ＭＳ 明朝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ＭＳ 明朝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ＭＳ 明朝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ja-JP" altLang="ja-JP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ＭＳ 明朝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ＭＳ 明朝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　　　　</m:t>
                            </m:r>
                            <m:sSup>
                              <m:sSup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log</m:t>
                            </m:r>
                            <m:r>
                              <a:rPr lang="en-US" altLang="ja-JP" sz="2400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⁡</m:t>
                            </m:r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ja-JP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ＭＳ 明朝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ＭＳ 明朝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　　</m:t>
                            </m:r>
                            <m:sSup>
                              <m:sSup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≠</m:t>
                            </m:r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　</a:t>
                </a: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	(2)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1800" i="1" kern="100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ja-JP" sz="1800" b="0" i="0" kern="100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𝑏</m:t>
                    </m:r>
                    <m:r>
                      <a:rPr lang="ja-JP" altLang="en-US" i="1" kern="100"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線形層のパラメーター</a:t>
                </a:r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ja-JP" altLang="ja-JP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 , 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ja-JP" altLang="en-US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:r>
                  <a:rPr lang="ja-JP" altLang="en-US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各文章に対応する隠れベクトル</a:t>
                </a:r>
                <a:r>
                  <a:rPr lang="en-US" altLang="ja-JP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b="0" i="1" kern="100" smtClean="0">
                        <a:latin typeface="Cambria Math" panose="02040503050406030204" pitchFamily="18" charset="0"/>
                        <a:ea typeface="Yu Gothic" panose="020B0400000000000000" pitchFamily="34" charset="-128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ja-JP" altLang="en-US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次元</a:t>
                </a:r>
                <a:r>
                  <a:rPr lang="en-US" altLang="ja-JP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ja-JP" altLang="en-US" i="1" kern="100"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：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のマッチングスコア</a:t>
                </a:r>
                <a:endParaRPr lang="en-US" altLang="ja-JP" sz="18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ja-JP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・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  <m:r>
                      <a:rPr lang="ja-JP" altLang="en-US" i="1" kern="100"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シグモイド関数</a:t>
                </a:r>
              </a:p>
              <a:p>
                <a:pPr lvl="1"/>
                <a:endParaRPr lang="en-US" altLang="ja-JP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3200" b="1" i="1" kern="10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𝑳</m:t>
                    </m:r>
                  </m:oMath>
                </a14:m>
                <a:r>
                  <a:rPr lang="ja-JP" altLang="en-US" sz="32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が</a:t>
                </a:r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小さくなるようにモデルを構築していく</a:t>
                </a:r>
                <a:endParaRPr lang="en-US" altLang="ja-JP" sz="32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652F671D-71A7-1B98-5FD3-F9ADADA2C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484301"/>
                <a:ext cx="16764000" cy="8339719"/>
              </a:xfrm>
              <a:prstGeom prst="rect">
                <a:avLst/>
              </a:prstGeom>
              <a:blipFill>
                <a:blip r:embed="rId4"/>
                <a:stretch>
                  <a:fillRect l="-6283" b="-177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グラフ, 折れ線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9501A2E-105A-B419-AB90-3E70549F9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" t="4622" r="5882"/>
          <a:stretch/>
        </p:blipFill>
        <p:spPr>
          <a:xfrm>
            <a:off x="9747853" y="4181122"/>
            <a:ext cx="7511447" cy="48181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3317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C30F7-BB23-4EB0-2586-DC34ECBCB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2B0FFE79-67DE-B3EC-A8CE-82E6C65E56A7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4FCA01F-78F3-2EC8-4B5E-0DCDE2DDFED1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予測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43714AE9-DB27-77EB-13D4-52C794C96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16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CDCDBA5E-7E01-CB64-FCC6-D85CE5363D61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E2EA90F2-790C-AF9D-C7AB-71757FDCACA2}"/>
              </a:ext>
            </a:extLst>
          </p:cNvPr>
          <p:cNvGrpSpPr/>
          <p:nvPr/>
        </p:nvGrpSpPr>
        <p:grpSpPr>
          <a:xfrm>
            <a:off x="15840744" y="9055365"/>
            <a:ext cx="2032929" cy="1216786"/>
            <a:chOff x="1752549" y="6122140"/>
            <a:chExt cx="4065854" cy="228730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52AE6E1-0E75-D38B-ACD3-6D6EB5791CDF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60A2EA5-6324-DC3E-3F50-D6AD92B375CF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F610F7-7002-CC84-9C94-C546BE9267E0}"/>
                  </a:ext>
                </a:extLst>
              </p:cNvPr>
              <p:cNvSpPr txBox="1"/>
              <p:nvPr/>
            </p:nvSpPr>
            <p:spPr>
              <a:xfrm>
                <a:off x="1028700" y="1543100"/>
                <a:ext cx="1623060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会話の各文章と「この文章は</a:t>
                </a:r>
                <a:r>
                  <a:rPr lang="en-US" altLang="ja-JP" sz="32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{note</a:t>
                </a:r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カテゴリ</a:t>
                </a:r>
                <a:r>
                  <a:rPr lang="en-US" altLang="ja-JP" sz="32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}</a:t>
                </a:r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に関する会話だ」は似た意味を持つか？</a:t>
                </a:r>
                <a:r>
                  <a:rPr lang="ja-JP" altLang="ja-JP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テキスト</a:t>
                </a:r>
                <a14:m>
                  <m:oMath xmlns:m="http://schemas.openxmlformats.org/officeDocument/2006/math">
                    <m:r>
                      <a:rPr lang="en-US" altLang="ja-JP" sz="2800" i="1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ja-JP" altLang="ja-JP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とのマッチングスコアが最大となるようなラベル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ja-JP" altLang="ja-JP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を擬似ラベルと</a:t>
                </a:r>
                <a:r>
                  <a:rPr lang="ja-JP" altLang="en-US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する．</a:t>
                </a:r>
                <a:endParaRPr lang="en-US" altLang="ja-JP" sz="28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F610F7-7002-CC84-9C94-C546BE926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1543100"/>
                <a:ext cx="16230600" cy="1015663"/>
              </a:xfrm>
              <a:prstGeom prst="rect">
                <a:avLst/>
              </a:prstGeom>
              <a:blipFill>
                <a:blip r:embed="rId4"/>
                <a:stretch>
                  <a:fillRect t="-7407" b="-160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 9">
                <a:extLst>
                  <a:ext uri="{FF2B5EF4-FFF2-40B4-BE49-F238E27FC236}">
                    <a16:creationId xmlns:a16="http://schemas.microsoft.com/office/drawing/2014/main" id="{8BE917C5-6068-EF46-5982-014A0FCB3E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2553145"/>
                  </p:ext>
                </p:extLst>
              </p:nvPr>
            </p:nvGraphicFramePr>
            <p:xfrm>
              <a:off x="781574" y="3007360"/>
              <a:ext cx="17111979" cy="4813300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8380356">
                      <a:extLst>
                        <a:ext uri="{9D8B030D-6E8A-4147-A177-3AD203B41FA5}">
                          <a16:colId xmlns:a16="http://schemas.microsoft.com/office/drawing/2014/main" val="1310011075"/>
                        </a:ext>
                      </a:extLst>
                    </a:gridCol>
                    <a:gridCol w="2910541">
                      <a:extLst>
                        <a:ext uri="{9D8B030D-6E8A-4147-A177-3AD203B41FA5}">
                          <a16:colId xmlns:a16="http://schemas.microsoft.com/office/drawing/2014/main" val="1045091331"/>
                        </a:ext>
                      </a:extLst>
                    </a:gridCol>
                    <a:gridCol w="3261659">
                      <a:extLst>
                        <a:ext uri="{9D8B030D-6E8A-4147-A177-3AD203B41FA5}">
                          <a16:colId xmlns:a16="http://schemas.microsoft.com/office/drawing/2014/main" val="3099842135"/>
                        </a:ext>
                      </a:extLst>
                    </a:gridCol>
                    <a:gridCol w="2559423">
                      <a:extLst>
                        <a:ext uri="{9D8B030D-6E8A-4147-A177-3AD203B41FA5}">
                          <a16:colId xmlns:a16="http://schemas.microsoft.com/office/drawing/2014/main" val="4119474947"/>
                        </a:ext>
                      </a:extLst>
                    </a:gridCol>
                  </a:tblGrid>
                  <a:tr h="9626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会話内容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note</a:t>
                          </a: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カテゴリ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マッチングスコア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現時点の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ja-JP" altLang="ja-JP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ja-JP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altLang="ja-JP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68155852"/>
                      </a:ext>
                    </a:extLst>
                  </a:tr>
                  <a:tr h="962660">
                    <a:tc rowSpan="4">
                      <a:txBody>
                        <a:bodyPr/>
                        <a:lstStyle/>
                        <a:p>
                          <a:r>
                            <a:rPr kumimoji="1" lang="ja-JP" altLang="en-US" sz="2800"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最近は、女性の方が旅行に行くんじゃないの？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ショッピング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0.58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3999185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 b="1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旅行・おでかけ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b="1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0.79</a:t>
                          </a:r>
                          <a:endParaRPr kumimoji="1" lang="ja-JP" altLang="en-US" sz="2800" b="1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☑️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9790723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IT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0.15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6329200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読書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0.23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3764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 9">
                <a:extLst>
                  <a:ext uri="{FF2B5EF4-FFF2-40B4-BE49-F238E27FC236}">
                    <a16:creationId xmlns:a16="http://schemas.microsoft.com/office/drawing/2014/main" id="{8BE917C5-6068-EF46-5982-014A0FCB3E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2553145"/>
                  </p:ext>
                </p:extLst>
              </p:nvPr>
            </p:nvGraphicFramePr>
            <p:xfrm>
              <a:off x="781574" y="3007360"/>
              <a:ext cx="17111979" cy="4813300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8380356">
                      <a:extLst>
                        <a:ext uri="{9D8B030D-6E8A-4147-A177-3AD203B41FA5}">
                          <a16:colId xmlns:a16="http://schemas.microsoft.com/office/drawing/2014/main" val="1310011075"/>
                        </a:ext>
                      </a:extLst>
                    </a:gridCol>
                    <a:gridCol w="2910541">
                      <a:extLst>
                        <a:ext uri="{9D8B030D-6E8A-4147-A177-3AD203B41FA5}">
                          <a16:colId xmlns:a16="http://schemas.microsoft.com/office/drawing/2014/main" val="1045091331"/>
                        </a:ext>
                      </a:extLst>
                    </a:gridCol>
                    <a:gridCol w="3261659">
                      <a:extLst>
                        <a:ext uri="{9D8B030D-6E8A-4147-A177-3AD203B41FA5}">
                          <a16:colId xmlns:a16="http://schemas.microsoft.com/office/drawing/2014/main" val="3099842135"/>
                        </a:ext>
                      </a:extLst>
                    </a:gridCol>
                    <a:gridCol w="2559423">
                      <a:extLst>
                        <a:ext uri="{9D8B030D-6E8A-4147-A177-3AD203B41FA5}">
                          <a16:colId xmlns:a16="http://schemas.microsoft.com/office/drawing/2014/main" val="4119474947"/>
                        </a:ext>
                      </a:extLst>
                    </a:gridCol>
                  </a:tblGrid>
                  <a:tr h="9626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会話内容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note</a:t>
                          </a: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カテゴリ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マッチングスコア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67822" r="-990" b="-4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8155852"/>
                      </a:ext>
                    </a:extLst>
                  </a:tr>
                  <a:tr h="962660">
                    <a:tc rowSpan="4">
                      <a:txBody>
                        <a:bodyPr/>
                        <a:lstStyle/>
                        <a:p>
                          <a:r>
                            <a:rPr kumimoji="1" lang="ja-JP" altLang="en-US" sz="2800"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最近は、女性の方が旅行に行くんじゃないの？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ショッピング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0.58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3999185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 b="1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旅行・おでかけ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b="1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0.79</a:t>
                          </a:r>
                          <a:endParaRPr kumimoji="1" lang="ja-JP" altLang="en-US" sz="2800" b="1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☑️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9790723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IT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0.15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6329200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読書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0.23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37642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13C8A9-A5BE-EF2B-3F5F-D836AA235409}"/>
              </a:ext>
            </a:extLst>
          </p:cNvPr>
          <p:cNvSpPr txBox="1"/>
          <p:nvPr/>
        </p:nvSpPr>
        <p:spPr>
          <a:xfrm>
            <a:off x="2185300" y="8341360"/>
            <a:ext cx="14829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これらの過程を通して各会話データ</a:t>
            </a:r>
            <a:r>
              <a:rPr kumimoji="1" lang="en-US" altLang="ja-JP" sz="32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(test</a:t>
            </a:r>
            <a:r>
              <a:rPr kumimoji="1" lang="ja-JP" altLang="en-US" sz="32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データ</a:t>
            </a:r>
            <a:r>
              <a:rPr kumimoji="1" lang="en-US" altLang="ja-JP" sz="32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kumimoji="1" lang="ja-JP" altLang="en-US" sz="32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に最適なラベルを付与できる！</a:t>
            </a:r>
          </a:p>
        </p:txBody>
      </p:sp>
    </p:spTree>
    <p:extLst>
      <p:ext uri="{BB962C8B-B14F-4D97-AF65-F5344CB8AC3E}">
        <p14:creationId xmlns:p14="http://schemas.microsoft.com/office/powerpoint/2010/main" val="1104714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マッチングシステムの仕組み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440C0209-AF97-6C1E-D204-97C0D014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17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F812FC30-9452-D04F-CB24-A64AF850BD77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63E82BC-61F9-5E17-B098-232DA3BDF262}"/>
              </a:ext>
            </a:extLst>
          </p:cNvPr>
          <p:cNvGrpSpPr/>
          <p:nvPr/>
        </p:nvGrpSpPr>
        <p:grpSpPr>
          <a:xfrm>
            <a:off x="15861286" y="8959924"/>
            <a:ext cx="2031325" cy="1288424"/>
            <a:chOff x="4379582" y="5451656"/>
            <a:chExt cx="3877005" cy="2263631"/>
          </a:xfrm>
        </p:grpSpPr>
        <p:pic>
          <p:nvPicPr>
            <p:cNvPr id="3" name="グラフィックス 2" descr="ダンス 枠線">
              <a:extLst>
                <a:ext uri="{FF2B5EF4-FFF2-40B4-BE49-F238E27FC236}">
                  <a16:creationId xmlns:a16="http://schemas.microsoft.com/office/drawing/2014/main" id="{AD84B7F2-0E01-D37E-8F37-B5CB431A4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6987" y="5451656"/>
              <a:ext cx="1859384" cy="1859384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0161EB33-A767-D239-8EE0-15A76A528785}"/>
                </a:ext>
              </a:extLst>
            </p:cNvPr>
            <p:cNvSpPr txBox="1"/>
            <p:nvPr/>
          </p:nvSpPr>
          <p:spPr>
            <a:xfrm>
              <a:off x="4379582" y="7120482"/>
              <a:ext cx="3877005" cy="594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 b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マッチングシステム</a:t>
              </a:r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CACEF0F-CFCE-2D3E-C3E0-791DAE64D91C}"/>
              </a:ext>
            </a:extLst>
          </p:cNvPr>
          <p:cNvSpPr/>
          <p:nvPr/>
        </p:nvSpPr>
        <p:spPr>
          <a:xfrm>
            <a:off x="6255320" y="3679729"/>
            <a:ext cx="310470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14AB8B3-A368-A357-B740-62A60F105244}"/>
              </a:ext>
            </a:extLst>
          </p:cNvPr>
          <p:cNvSpPr/>
          <p:nvPr/>
        </p:nvSpPr>
        <p:spPr>
          <a:xfrm>
            <a:off x="10128448" y="3714009"/>
            <a:ext cx="3048000" cy="685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F58B0259-E96C-053B-D928-01FCC6FB9204}"/>
                  </a:ext>
                </a:extLst>
              </p:cNvPr>
              <p:cNvSpPr txBox="1"/>
              <p:nvPr/>
            </p:nvSpPr>
            <p:spPr>
              <a:xfrm>
                <a:off x="-1016" y="1807521"/>
                <a:ext cx="18381442" cy="7368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40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QUBO</a:t>
                </a:r>
                <a:r>
                  <a:rPr kumimoji="1" lang="en-US" altLang="ja-JP" sz="28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(=Quadratic Unconstrained Binary Optimization)</a:t>
                </a:r>
                <a:r>
                  <a:rPr kumimoji="1" lang="ja-JP" altLang="en-US" sz="40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で組み合わせ最適化</a:t>
                </a:r>
                <a:endParaRPr kumimoji="1" lang="en-US" altLang="ja-JP" sz="40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endParaRPr kumimoji="1" lang="en-US" altLang="ja-JP" sz="4000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endParaRPr kumimoji="1" lang="en-US" altLang="ja-JP" sz="4000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ja-JP" sz="4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40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l-GR" altLang="ja-JP" sz="40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𝑖𝑙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𝑗𝑙</m:t>
                              </m:r>
                            </m:sub>
                          </m:sSub>
                          <m:r>
                            <a:rPr kumimoji="1" lang="en-US" altLang="ja-JP" sz="4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ja-JP" sz="40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l-GR" altLang="ja-JP" sz="4000" i="1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  <m:t>𝑖𝑙</m:t>
                                  </m:r>
                                </m:sub>
                              </m:s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  <m:sup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kumimoji="1" lang="en-US" altLang="ja-JP" sz="40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ja-JP" sz="36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l-GR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ja-JP" sz="32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1" lang="el-GR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sSub>
                      <m:sSubPr>
                        <m:ctrlPr>
                          <a:rPr kumimoji="1" lang="el-GR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: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ユーザー＊のトピック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k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に対する関心度合い</a:t>
                </a:r>
                <a:endParaRPr kumimoji="1" lang="en-US" altLang="ja-JP" sz="3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𝑗𝑙</m:t>
                        </m:r>
                      </m:sub>
                    </m:sSub>
                  </m:oMath>
                </a14:m>
                <a:r>
                  <a:rPr kumimoji="1" lang="ja-JP" altLang="en-US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　</a:t>
                </a: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kumimoji="1" lang="en-US" altLang="ja-JP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ユーザー＊がクラス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に属する時は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1,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属さない時は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0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ja-JP" sz="320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𝑗𝑙</m:t>
                        </m:r>
                      </m:sub>
                    </m:sSub>
                  </m:oMath>
                </a14:m>
                <a:r>
                  <a:rPr kumimoji="1" lang="ja-JP" altLang="en-US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　</a:t>
                </a: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和が最大を取るよう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ja-JP" alt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を</a:t>
                </a:r>
                <a14:m>
                  <m:oMath xmlns:m="http://schemas.openxmlformats.org/officeDocument/2006/math">
                    <m:r>
                      <a:rPr kumimoji="1" lang="en-US" altLang="ja-JP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に割り当てる</a:t>
                </a:r>
                <a:endParaRPr kumimoji="1" lang="en-US" altLang="ja-JP" sz="3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r>
                      <a:rPr kumimoji="1" lang="en-US" altLang="ja-JP" sz="320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ja-JP" sz="320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l-GR" altLang="ja-JP" sz="3200" i="1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𝑖𝑙</m:t>
                            </m:r>
                          </m:sub>
                        </m:s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制約条件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全ユーザーがどこかのグループに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1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回属す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(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可能な限り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kumimoji="1" lang="en-US" altLang="ja-JP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</a:t>
                </a: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F58B0259-E96C-053B-D928-01FCC6FB9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6" y="1807521"/>
                <a:ext cx="18381442" cy="7368427"/>
              </a:xfrm>
              <a:prstGeom prst="rect">
                <a:avLst/>
              </a:prstGeom>
              <a:blipFill>
                <a:blip r:embed="rId4"/>
                <a:stretch>
                  <a:fillRect t="-15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97B3735-1D5A-CA0D-A1CA-778861E43635}"/>
              </a:ext>
            </a:extLst>
          </p:cNvPr>
          <p:cNvSpPr txBox="1"/>
          <p:nvPr/>
        </p:nvSpPr>
        <p:spPr>
          <a:xfrm>
            <a:off x="6959523" y="443174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accent6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値をより大きく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98E0188-BD7C-0105-DDC8-4A2CB76A6730}"/>
              </a:ext>
            </a:extLst>
          </p:cNvPr>
          <p:cNvSpPr txBox="1"/>
          <p:nvPr/>
        </p:nvSpPr>
        <p:spPr>
          <a:xfrm>
            <a:off x="10837581" y="443174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accent5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値をより小さく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F512C98-E4B8-1F8E-F2D0-D8CDE737D25D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E9C19990-529D-FDE3-E4E0-9986AD43B9E7}"/>
              </a:ext>
            </a:extLst>
          </p:cNvPr>
          <p:cNvSpPr/>
          <p:nvPr/>
        </p:nvSpPr>
        <p:spPr>
          <a:xfrm>
            <a:off x="8135888" y="-3929508"/>
            <a:ext cx="22873844" cy="25121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7D2FDE7-1DA1-C83A-F5CC-85EBAAC4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" y="1512146"/>
            <a:ext cx="7407809" cy="1477070"/>
          </a:xfrm>
          <a:noFill/>
          <a:ln>
            <a:noFill/>
          </a:ln>
        </p:spPr>
        <p:txBody>
          <a:bodyPr vert="horz" lIns="137160" tIns="68580" rIns="137160" bIns="68580" rtlCol="0" anchor="ctr">
            <a:normAutofit/>
          </a:bodyPr>
          <a:lstStyle/>
          <a:p>
            <a:pPr algn="ctr"/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白川 桃子</a:t>
            </a:r>
            <a: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</a:rPr>
              <a:t>しらかわ</a:t>
            </a:r>
            <a: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</a:rPr>
              <a:t>ももこ</a:t>
            </a:r>
            <a: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en-US" altLang="ja-JP" sz="3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A3CE7AB-3C48-3A45-391B-DB323B77B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1496" r="20587" b="-1496"/>
          <a:stretch>
            <a:fillRect/>
          </a:stretch>
        </p:blipFill>
        <p:spPr>
          <a:xfrm>
            <a:off x="12975102" y="5205749"/>
            <a:ext cx="5235063" cy="502094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C0F6E52-7FF5-E5A0-44C8-A4794F5944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5" t="20472" r="19695" b="21247"/>
          <a:stretch/>
        </p:blipFill>
        <p:spPr>
          <a:xfrm>
            <a:off x="8518833" y="5131095"/>
            <a:ext cx="5235063" cy="5102352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2CCB168-9C49-9FCF-3493-92275D527F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" t="9851" r="51614" b="14230"/>
          <a:stretch>
            <a:fillRect/>
          </a:stretch>
        </p:blipFill>
        <p:spPr>
          <a:xfrm>
            <a:off x="12911747" y="73566"/>
            <a:ext cx="5322120" cy="510443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AE8CA47-F24D-2149-3091-ED7A375ACC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151" t="11460" r="25111" b="5523"/>
          <a:stretch/>
        </p:blipFill>
        <p:spPr>
          <a:xfrm>
            <a:off x="8476412" y="47921"/>
            <a:ext cx="5235063" cy="5102337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89314A-105D-9AF4-C545-385E5C8EC7A7}"/>
              </a:ext>
            </a:extLst>
          </p:cNvPr>
          <p:cNvSpPr txBox="1"/>
          <p:nvPr/>
        </p:nvSpPr>
        <p:spPr>
          <a:xfrm>
            <a:off x="249851" y="3232491"/>
            <a:ext cx="8247771" cy="5747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r>
              <a:rPr kumimoji="1" lang="ja-JP" altLang="en-US" sz="3000" b="1" u="sng">
                <a:latin typeface="Yu Gothic" panose="020B0400000000000000" pitchFamily="34" charset="-128"/>
                <a:ea typeface="Yu Gothic" panose="020B0400000000000000" pitchFamily="34" charset="-128"/>
              </a:rPr>
              <a:t>所属</a:t>
            </a:r>
            <a:endParaRPr kumimoji="1" lang="en-US" altLang="ja-JP" sz="3000" b="1" u="sng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</a:t>
            </a:r>
            <a:r>
              <a:rPr kumimoji="1"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武蔵野大学大学院</a:t>
            </a:r>
            <a:endParaRPr kumimoji="1" lang="en-US" altLang="ja-JP" sz="3000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kumimoji="1"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		</a:t>
            </a:r>
            <a:r>
              <a:rPr kumimoji="1"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工学研究科数理工学専攻　</a:t>
            </a:r>
            <a:r>
              <a:rPr kumimoji="1"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M1 </a:t>
            </a: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CA Tech Lounge</a:t>
            </a: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ML/DS</a:t>
            </a:r>
            <a:endParaRPr kumimoji="1" lang="en-US" altLang="ja-JP" sz="3000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endParaRPr kumimoji="1" lang="en-US" altLang="ja-JP" sz="1575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r>
              <a:rPr lang="ja-JP" altLang="en-US" sz="3000" b="1" u="sng">
                <a:latin typeface="Yu Gothic" panose="020B0400000000000000" pitchFamily="34" charset="-128"/>
                <a:ea typeface="Yu Gothic" panose="020B0400000000000000" pitchFamily="34" charset="-128"/>
              </a:rPr>
              <a:t>研究テーマ</a:t>
            </a:r>
            <a:endParaRPr lang="en-US" altLang="ja-JP" sz="3000" b="1" u="sng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r>
              <a:rPr lang="ja-JP" altLang="en-US" sz="3000" b="1"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ja-JP" altLang="en-US" sz="3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ja-JP" altLang="en-US" sz="3000">
                <a:latin typeface="Yu Gothic" panose="020B0400000000000000" pitchFamily="34" charset="-128"/>
                <a:ea typeface="Yu Gothic" panose="020B0400000000000000" pitchFamily="34" charset="-128"/>
              </a:rPr>
              <a:t>日常会話を分析し</a:t>
            </a:r>
            <a:endParaRPr lang="en-US" altLang="ja-JP" sz="3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r>
              <a:rPr lang="ja-JP" altLang="en-US" sz="3000">
                <a:latin typeface="Yu Gothic" panose="020B0400000000000000" pitchFamily="34" charset="-128"/>
                <a:ea typeface="Yu Gothic" panose="020B0400000000000000" pitchFamily="34" charset="-128"/>
              </a:rPr>
              <a:t>　　最適な話題を提示する手法を研究中！</a:t>
            </a:r>
            <a:endParaRPr lang="en-US" altLang="ja-JP" sz="3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endParaRPr lang="en-US" altLang="ja-JP" sz="1575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28625" indent="-428625" defTabSz="1371600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  <a:defRPr/>
            </a:pPr>
            <a:r>
              <a:rPr kumimoji="1" lang="ja-JP" altLang="en-US" sz="3000" b="1" u="sng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好きなもの</a:t>
            </a:r>
          </a:p>
          <a:p>
            <a:pPr defTabSz="1371600"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ゲーム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LIVE, </a:t>
            </a: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スイーツ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お昼寝</a:t>
            </a:r>
            <a:endParaRPr lang="en-US" altLang="ja-JP" sz="3000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B900450-34EC-BBB8-31CE-2C4724DB35B6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6F000-3414-F12C-E14C-AB49D32EBC5D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自己紹介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961123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C6FE984-2BB6-CD2A-4BAD-2A7494C75BF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AB0D9E1-6E1D-73D5-C274-953541AE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図 13" descr="ケーブル, 三脚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7992D8EC-0B98-CF0F-39AE-1DC2729E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r="2116"/>
          <a:stretch>
            <a:fillRect/>
          </a:stretch>
        </p:blipFill>
        <p:spPr>
          <a:xfrm>
            <a:off x="575048" y="695735"/>
            <a:ext cx="17137904" cy="889553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75D245-9D9A-E727-5982-DB8FA0C12E98}"/>
              </a:ext>
            </a:extLst>
          </p:cNvPr>
          <p:cNvSpPr txBox="1"/>
          <p:nvPr/>
        </p:nvSpPr>
        <p:spPr>
          <a:xfrm>
            <a:off x="1857390" y="4589502"/>
            <a:ext cx="145732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 b="1">
                <a:latin typeface="Yu Gothic" panose="020B0400000000000000" pitchFamily="34" charset="-128"/>
                <a:ea typeface="Yu Gothic" panose="020B0400000000000000" pitchFamily="34" charset="-128"/>
              </a:rPr>
              <a:t>初対面の人って何を話せばいいの？！</a:t>
            </a:r>
          </a:p>
        </p:txBody>
      </p:sp>
    </p:spTree>
    <p:extLst>
      <p:ext uri="{BB962C8B-B14F-4D97-AF65-F5344CB8AC3E}">
        <p14:creationId xmlns:p14="http://schemas.microsoft.com/office/powerpoint/2010/main" val="334337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B3BFF-DB37-20E8-9DA0-567AE4377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E071B90-25D8-2E0B-323B-2F36DF16B6CB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E54D449D-DE35-755C-8164-E4B51AEEE2F1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A8123C6B-92C2-CDA9-E235-1009D1A29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4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BFE8F098-669A-D795-FACB-5B2A1FEE89B4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研究の目標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6C4F42C9-DF03-C4AF-C7CD-30EC608172B4}"/>
              </a:ext>
            </a:extLst>
          </p:cNvPr>
          <p:cNvGrpSpPr/>
          <p:nvPr/>
        </p:nvGrpSpPr>
        <p:grpSpPr>
          <a:xfrm>
            <a:off x="998762" y="2407196"/>
            <a:ext cx="5439558" cy="6336704"/>
            <a:chOff x="799415" y="3158988"/>
            <a:chExt cx="5439558" cy="6336704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A9464701-EA19-9E5A-EC61-348C1047753B}"/>
                </a:ext>
              </a:extLst>
            </p:cNvPr>
            <p:cNvCxnSpPr>
              <a:cxnSpLocks/>
            </p:cNvCxnSpPr>
            <p:nvPr/>
          </p:nvCxnSpPr>
          <p:spPr>
            <a:xfrm>
              <a:off x="799415" y="3158988"/>
              <a:ext cx="0" cy="6336704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rgbClr val="EE7D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ホームベース 57">
              <a:extLst>
                <a:ext uri="{FF2B5EF4-FFF2-40B4-BE49-F238E27FC236}">
                  <a16:creationId xmlns:a16="http://schemas.microsoft.com/office/drawing/2014/main" id="{AB5D0634-297D-E946-6EE2-E89AE7F8B999}"/>
                </a:ext>
              </a:extLst>
            </p:cNvPr>
            <p:cNvSpPr/>
            <p:nvPr/>
          </p:nvSpPr>
          <p:spPr>
            <a:xfrm>
              <a:off x="830038" y="3485518"/>
              <a:ext cx="5408935" cy="1152128"/>
            </a:xfrm>
            <a:prstGeom prst="homePlate">
              <a:avLst/>
            </a:prstGeom>
            <a:solidFill>
              <a:srgbClr val="F5DFD0"/>
            </a:solidFill>
            <a:ln>
              <a:solidFill>
                <a:srgbClr val="EE7D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１</a:t>
              </a:r>
            </a:p>
          </p:txBody>
        </p: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56C14ADA-D4EC-DE45-BA0A-1A3368CC1DCE}"/>
              </a:ext>
            </a:extLst>
          </p:cNvPr>
          <p:cNvGrpSpPr/>
          <p:nvPr/>
        </p:nvGrpSpPr>
        <p:grpSpPr>
          <a:xfrm>
            <a:off x="6519878" y="2407196"/>
            <a:ext cx="5456689" cy="6336704"/>
            <a:chOff x="6519878" y="3192025"/>
            <a:chExt cx="5456689" cy="6336704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AA387056-5EC7-A085-DA60-41667CA90EA5}"/>
                </a:ext>
              </a:extLst>
            </p:cNvPr>
            <p:cNvCxnSpPr>
              <a:cxnSpLocks/>
            </p:cNvCxnSpPr>
            <p:nvPr/>
          </p:nvCxnSpPr>
          <p:spPr>
            <a:xfrm>
              <a:off x="6519878" y="3192025"/>
              <a:ext cx="0" cy="6336704"/>
            </a:xfrm>
            <a:prstGeom prst="line">
              <a:avLst/>
            </a:prstGeom>
            <a:solidFill>
              <a:srgbClr val="FFF3CE"/>
            </a:solidFill>
            <a:ln w="76200">
              <a:solidFill>
                <a:srgbClr val="FCC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ホームベース 59">
              <a:extLst>
                <a:ext uri="{FF2B5EF4-FFF2-40B4-BE49-F238E27FC236}">
                  <a16:creationId xmlns:a16="http://schemas.microsoft.com/office/drawing/2014/main" id="{8D545284-31A1-29FF-0B44-2DCBF8987724}"/>
                </a:ext>
              </a:extLst>
            </p:cNvPr>
            <p:cNvSpPr/>
            <p:nvPr/>
          </p:nvSpPr>
          <p:spPr>
            <a:xfrm>
              <a:off x="6567632" y="3518555"/>
              <a:ext cx="5408935" cy="1152128"/>
            </a:xfrm>
            <a:prstGeom prst="homePlate">
              <a:avLst/>
            </a:prstGeom>
            <a:solidFill>
              <a:srgbClr val="FFF3CE"/>
            </a:solidFill>
            <a:ln>
              <a:solidFill>
                <a:srgbClr val="FCC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２</a:t>
              </a: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7A776CB6-A7E9-F4ED-70CC-26A2CF7E6A84}"/>
              </a:ext>
            </a:extLst>
          </p:cNvPr>
          <p:cNvGrpSpPr/>
          <p:nvPr/>
        </p:nvGrpSpPr>
        <p:grpSpPr>
          <a:xfrm>
            <a:off x="12024321" y="2407196"/>
            <a:ext cx="5456690" cy="6336704"/>
            <a:chOff x="12240344" y="3158988"/>
            <a:chExt cx="5456690" cy="6336704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C9426028-7EB6-79DC-67DF-75ABEDF34484}"/>
                </a:ext>
              </a:extLst>
            </p:cNvPr>
            <p:cNvCxnSpPr>
              <a:cxnSpLocks/>
            </p:cNvCxnSpPr>
            <p:nvPr/>
          </p:nvCxnSpPr>
          <p:spPr>
            <a:xfrm>
              <a:off x="12240344" y="3158988"/>
              <a:ext cx="0" cy="6336704"/>
            </a:xfrm>
            <a:prstGeom prst="line">
              <a:avLst/>
            </a:prstGeom>
            <a:solidFill>
              <a:srgbClr val="E2EFD9"/>
            </a:solidFill>
            <a:ln w="76200">
              <a:solidFill>
                <a:srgbClr val="74B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ホームベース 61">
              <a:extLst>
                <a:ext uri="{FF2B5EF4-FFF2-40B4-BE49-F238E27FC236}">
                  <a16:creationId xmlns:a16="http://schemas.microsoft.com/office/drawing/2014/main" id="{F59F7370-D586-C0B7-41D4-7CDAD7B6B027}"/>
                </a:ext>
              </a:extLst>
            </p:cNvPr>
            <p:cNvSpPr/>
            <p:nvPr/>
          </p:nvSpPr>
          <p:spPr>
            <a:xfrm>
              <a:off x="12288099" y="3478301"/>
              <a:ext cx="5408935" cy="1152128"/>
            </a:xfrm>
            <a:prstGeom prst="homePlate">
              <a:avLst/>
            </a:prstGeom>
            <a:solidFill>
              <a:srgbClr val="E2EFD9"/>
            </a:solidFill>
            <a:ln>
              <a:solidFill>
                <a:srgbClr val="74B24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３</a:t>
              </a: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DE0C074-E6D1-C1B4-A14F-398BBCB88F31}"/>
              </a:ext>
            </a:extLst>
          </p:cNvPr>
          <p:cNvSpPr txBox="1"/>
          <p:nvPr/>
        </p:nvSpPr>
        <p:spPr>
          <a:xfrm>
            <a:off x="1247273" y="4082802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あなたの日常会話を録音</a:t>
            </a:r>
            <a:endParaRPr kumimoji="1" lang="en-US" altLang="ja-JP" sz="32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5A147C28-FBBC-F732-32AD-D67489DB8818}"/>
              </a:ext>
            </a:extLst>
          </p:cNvPr>
          <p:cNvSpPr txBox="1"/>
          <p:nvPr/>
        </p:nvSpPr>
        <p:spPr>
          <a:xfrm>
            <a:off x="6751715" y="4082801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興味のある話題を抽出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2283A28-F92E-72C7-CA0B-A5EFB94A0736}"/>
              </a:ext>
            </a:extLst>
          </p:cNvPr>
          <p:cNvSpPr txBox="1"/>
          <p:nvPr/>
        </p:nvSpPr>
        <p:spPr>
          <a:xfrm>
            <a:off x="12436283" y="4082800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最適な話題を提案</a:t>
            </a:r>
          </a:p>
        </p:txBody>
      </p:sp>
      <p:pic>
        <p:nvPicPr>
          <p:cNvPr id="75" name="図 74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9ACEC83C-D3DB-DBCC-4EF1-D29037CAD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70" y="5291698"/>
            <a:ext cx="3590524" cy="3020154"/>
          </a:xfrm>
          <a:prstGeom prst="rect">
            <a:avLst/>
          </a:prstGeom>
        </p:spPr>
      </p:pic>
      <p:pic>
        <p:nvPicPr>
          <p:cNvPr id="79" name="図 78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39DDF477-CC1E-3F5D-4CA8-C0FECEFCA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687" y="5681937"/>
            <a:ext cx="3265550" cy="2453576"/>
          </a:xfrm>
          <a:prstGeom prst="rect">
            <a:avLst/>
          </a:prstGeom>
        </p:spPr>
      </p:pic>
      <p:pic>
        <p:nvPicPr>
          <p:cNvPr id="81" name="図 80" descr="アイ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8C79687-48DB-4E40-80BB-329D4F693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659" y="5350679"/>
            <a:ext cx="2454567" cy="2178268"/>
          </a:xfrm>
          <a:prstGeom prst="rect">
            <a:avLst/>
          </a:prstGeom>
        </p:spPr>
      </p:pic>
      <p:pic>
        <p:nvPicPr>
          <p:cNvPr id="83" name="図 82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D0171225-CEC3-840D-A307-EADB80A8E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88416" y="6173934"/>
            <a:ext cx="2592283" cy="2379689"/>
          </a:xfrm>
          <a:prstGeom prst="rect">
            <a:avLst/>
          </a:prstGeom>
        </p:spPr>
      </p:pic>
      <p:pic>
        <p:nvPicPr>
          <p:cNvPr id="85" name="図 84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3EC5CFC7-6144-6379-2456-F1970712D0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632" y="7015708"/>
            <a:ext cx="476204" cy="407598"/>
          </a:xfrm>
          <a:prstGeom prst="rect">
            <a:avLst/>
          </a:prstGeom>
        </p:spPr>
      </p:pic>
      <p:pic>
        <p:nvPicPr>
          <p:cNvPr id="86" name="図 85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4E78AF58-E421-39B6-5298-BA555FB42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616" y="6032215"/>
            <a:ext cx="476204" cy="40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E9FA2-4E75-3178-F9F6-DEA9F2B2A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4F191719-9541-6858-9090-D2E9675FB7D4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9848B8A4-F220-2B8D-0FC8-6A1048350B2A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36B01923-D5AF-8E6E-9F92-AFB442BC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5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09C3A3DF-8898-CD24-E6F1-0C82A6880CA3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テックラウンジの目標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55412B65-478D-E1CA-0771-E92A2C743D3F}"/>
              </a:ext>
            </a:extLst>
          </p:cNvPr>
          <p:cNvGrpSpPr/>
          <p:nvPr/>
        </p:nvGrpSpPr>
        <p:grpSpPr>
          <a:xfrm>
            <a:off x="998762" y="2983260"/>
            <a:ext cx="5439558" cy="6336704"/>
            <a:chOff x="799415" y="3158988"/>
            <a:chExt cx="5439558" cy="6336704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B33756B-CFB8-3EFD-5CBD-919FF6EBF933}"/>
                </a:ext>
              </a:extLst>
            </p:cNvPr>
            <p:cNvCxnSpPr>
              <a:cxnSpLocks/>
            </p:cNvCxnSpPr>
            <p:nvPr/>
          </p:nvCxnSpPr>
          <p:spPr>
            <a:xfrm>
              <a:off x="799415" y="3158988"/>
              <a:ext cx="0" cy="6336704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rgbClr val="EE7D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ホームベース 57">
              <a:extLst>
                <a:ext uri="{FF2B5EF4-FFF2-40B4-BE49-F238E27FC236}">
                  <a16:creationId xmlns:a16="http://schemas.microsoft.com/office/drawing/2014/main" id="{A8F16A9E-487B-6B10-8FD0-AFA748707904}"/>
                </a:ext>
              </a:extLst>
            </p:cNvPr>
            <p:cNvSpPr/>
            <p:nvPr/>
          </p:nvSpPr>
          <p:spPr>
            <a:xfrm>
              <a:off x="830038" y="3485518"/>
              <a:ext cx="5408935" cy="1152128"/>
            </a:xfrm>
            <a:prstGeom prst="homePlate">
              <a:avLst/>
            </a:prstGeom>
            <a:solidFill>
              <a:srgbClr val="F5DFD0"/>
            </a:solidFill>
            <a:ln>
              <a:solidFill>
                <a:srgbClr val="EE7D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１</a:t>
              </a:r>
            </a:p>
          </p:txBody>
        </p: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9BAEC3AD-B1CD-3D85-801B-1DB6F330A751}"/>
              </a:ext>
            </a:extLst>
          </p:cNvPr>
          <p:cNvGrpSpPr/>
          <p:nvPr/>
        </p:nvGrpSpPr>
        <p:grpSpPr>
          <a:xfrm>
            <a:off x="6519878" y="2983260"/>
            <a:ext cx="5456689" cy="6336704"/>
            <a:chOff x="6519878" y="3192025"/>
            <a:chExt cx="5456689" cy="6336704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F20FC510-8B75-3D66-B134-A68FC2FAB28C}"/>
                </a:ext>
              </a:extLst>
            </p:cNvPr>
            <p:cNvCxnSpPr>
              <a:cxnSpLocks/>
            </p:cNvCxnSpPr>
            <p:nvPr/>
          </p:nvCxnSpPr>
          <p:spPr>
            <a:xfrm>
              <a:off x="6519878" y="3192025"/>
              <a:ext cx="0" cy="6336704"/>
            </a:xfrm>
            <a:prstGeom prst="line">
              <a:avLst/>
            </a:prstGeom>
            <a:solidFill>
              <a:srgbClr val="FFF3CE"/>
            </a:solidFill>
            <a:ln w="76200">
              <a:solidFill>
                <a:srgbClr val="FCC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ホームベース 59">
              <a:extLst>
                <a:ext uri="{FF2B5EF4-FFF2-40B4-BE49-F238E27FC236}">
                  <a16:creationId xmlns:a16="http://schemas.microsoft.com/office/drawing/2014/main" id="{FE46A395-8CB5-1047-C250-F49F578D4D1D}"/>
                </a:ext>
              </a:extLst>
            </p:cNvPr>
            <p:cNvSpPr/>
            <p:nvPr/>
          </p:nvSpPr>
          <p:spPr>
            <a:xfrm>
              <a:off x="6567632" y="3518555"/>
              <a:ext cx="5408935" cy="1152128"/>
            </a:xfrm>
            <a:prstGeom prst="homePlate">
              <a:avLst/>
            </a:prstGeom>
            <a:solidFill>
              <a:srgbClr val="FFF3CE"/>
            </a:solidFill>
            <a:ln>
              <a:solidFill>
                <a:srgbClr val="FCC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２</a:t>
              </a: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D3FD03E7-E67E-DAE4-ABCE-8D137102C710}"/>
              </a:ext>
            </a:extLst>
          </p:cNvPr>
          <p:cNvGrpSpPr/>
          <p:nvPr/>
        </p:nvGrpSpPr>
        <p:grpSpPr>
          <a:xfrm>
            <a:off x="12024321" y="2983260"/>
            <a:ext cx="5456690" cy="6336704"/>
            <a:chOff x="12240344" y="3158988"/>
            <a:chExt cx="5456690" cy="6336704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2E7653D5-8219-21FB-7B52-80B368B8C2FD}"/>
                </a:ext>
              </a:extLst>
            </p:cNvPr>
            <p:cNvCxnSpPr>
              <a:cxnSpLocks/>
            </p:cNvCxnSpPr>
            <p:nvPr/>
          </p:nvCxnSpPr>
          <p:spPr>
            <a:xfrm>
              <a:off x="12240344" y="3158988"/>
              <a:ext cx="0" cy="6336704"/>
            </a:xfrm>
            <a:prstGeom prst="line">
              <a:avLst/>
            </a:prstGeom>
            <a:solidFill>
              <a:srgbClr val="E2EFD9"/>
            </a:solidFill>
            <a:ln w="76200">
              <a:solidFill>
                <a:srgbClr val="74B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ホームベース 61">
              <a:extLst>
                <a:ext uri="{FF2B5EF4-FFF2-40B4-BE49-F238E27FC236}">
                  <a16:creationId xmlns:a16="http://schemas.microsoft.com/office/drawing/2014/main" id="{E2393CEC-13FE-5932-3E61-91E03FD252C6}"/>
                </a:ext>
              </a:extLst>
            </p:cNvPr>
            <p:cNvSpPr/>
            <p:nvPr/>
          </p:nvSpPr>
          <p:spPr>
            <a:xfrm>
              <a:off x="12288099" y="3478301"/>
              <a:ext cx="5408935" cy="1152128"/>
            </a:xfrm>
            <a:prstGeom prst="homePlate">
              <a:avLst/>
            </a:prstGeom>
            <a:solidFill>
              <a:srgbClr val="E2EFD9"/>
            </a:solidFill>
            <a:ln>
              <a:solidFill>
                <a:srgbClr val="74B24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３</a:t>
              </a: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470DD808-2E42-E0C8-8467-BBDF68315568}"/>
              </a:ext>
            </a:extLst>
          </p:cNvPr>
          <p:cNvSpPr txBox="1"/>
          <p:nvPr/>
        </p:nvSpPr>
        <p:spPr>
          <a:xfrm>
            <a:off x="1247273" y="4658866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あなたの日常会話を録音</a:t>
            </a:r>
            <a:endParaRPr kumimoji="1" lang="en-US" altLang="ja-JP" sz="32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6514F906-4E9E-50CB-493F-C383A0331BAD}"/>
              </a:ext>
            </a:extLst>
          </p:cNvPr>
          <p:cNvSpPr txBox="1"/>
          <p:nvPr/>
        </p:nvSpPr>
        <p:spPr>
          <a:xfrm>
            <a:off x="6751715" y="4658865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興味のある話題を抽出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8C2EB0E1-7F60-E8AB-5405-0E61A03E2AED}"/>
              </a:ext>
            </a:extLst>
          </p:cNvPr>
          <p:cNvSpPr txBox="1"/>
          <p:nvPr/>
        </p:nvSpPr>
        <p:spPr>
          <a:xfrm>
            <a:off x="12436283" y="4658864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最適な話題を提案</a:t>
            </a:r>
          </a:p>
        </p:txBody>
      </p:sp>
      <p:pic>
        <p:nvPicPr>
          <p:cNvPr id="75" name="図 74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C4AB1CA2-C5F6-0966-C8E7-F70CA95FF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70" y="5867762"/>
            <a:ext cx="3590524" cy="3020154"/>
          </a:xfrm>
          <a:prstGeom prst="rect">
            <a:avLst/>
          </a:prstGeom>
        </p:spPr>
      </p:pic>
      <p:pic>
        <p:nvPicPr>
          <p:cNvPr id="79" name="図 78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631A3FB1-6A13-6121-97D8-E796ECDAB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687" y="6258001"/>
            <a:ext cx="3265550" cy="2453576"/>
          </a:xfrm>
          <a:prstGeom prst="rect">
            <a:avLst/>
          </a:prstGeom>
        </p:spPr>
      </p:pic>
      <p:pic>
        <p:nvPicPr>
          <p:cNvPr id="81" name="図 80" descr="アイ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AE760D9-B408-8369-5146-F0708F1AE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659" y="5926743"/>
            <a:ext cx="2454567" cy="2178268"/>
          </a:xfrm>
          <a:prstGeom prst="rect">
            <a:avLst/>
          </a:prstGeom>
        </p:spPr>
      </p:pic>
      <p:pic>
        <p:nvPicPr>
          <p:cNvPr id="83" name="図 82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7AEEFA4F-576B-BC5F-106A-4601E4E53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88416" y="6749998"/>
            <a:ext cx="2592283" cy="2379689"/>
          </a:xfrm>
          <a:prstGeom prst="rect">
            <a:avLst/>
          </a:prstGeom>
        </p:spPr>
      </p:pic>
      <p:pic>
        <p:nvPicPr>
          <p:cNvPr id="85" name="図 84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9F738037-4A75-579E-5617-58C180366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632" y="7591772"/>
            <a:ext cx="476204" cy="407598"/>
          </a:xfrm>
          <a:prstGeom prst="rect">
            <a:avLst/>
          </a:prstGeom>
        </p:spPr>
      </p:pic>
      <p:pic>
        <p:nvPicPr>
          <p:cNvPr id="86" name="図 85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3B122FD8-7B1B-3CC0-36EA-ABC7D78450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616" y="6608279"/>
            <a:ext cx="476204" cy="40759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3CC6307-BDAD-9A98-AF66-C27E2E3FC68D}"/>
              </a:ext>
            </a:extLst>
          </p:cNvPr>
          <p:cNvSpPr/>
          <p:nvPr/>
        </p:nvSpPr>
        <p:spPr>
          <a:xfrm>
            <a:off x="1862374" y="1439550"/>
            <a:ext cx="14563251" cy="1361903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＼＼</a:t>
            </a:r>
            <a:r>
              <a:rPr kumimoji="1" lang="en-US" altLang="ja-JP" sz="54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研究内容の</a:t>
            </a:r>
            <a:r>
              <a:rPr kumimoji="1" lang="en-US" altLang="ja-JP" sz="54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Web</a:t>
            </a:r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サービス化</a:t>
            </a:r>
            <a:r>
              <a:rPr kumimoji="1" lang="en-US" altLang="ja-JP" sz="54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／／</a:t>
            </a:r>
          </a:p>
        </p:txBody>
      </p:sp>
    </p:spTree>
    <p:extLst>
      <p:ext uri="{BB962C8B-B14F-4D97-AF65-F5344CB8AC3E}">
        <p14:creationId xmlns:p14="http://schemas.microsoft.com/office/powerpoint/2010/main" val="3240811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46B98-95FE-8D92-0DA9-C989AA32A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0E04653-D680-50E5-4948-EB78A0BB1A88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298A510-B4BB-544E-3BA6-EAFB1DEE39DE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サービスの仕組み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D1E445B-E514-BCF1-EEB5-FF005910F35A}"/>
              </a:ext>
            </a:extLst>
          </p:cNvPr>
          <p:cNvSpPr txBox="1"/>
          <p:nvPr/>
        </p:nvSpPr>
        <p:spPr>
          <a:xfrm>
            <a:off x="2025769" y="2390128"/>
            <a:ext cx="3121499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endParaRPr lang="en-US" sz="2800" b="1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4BF41324-49A9-5F87-A8EE-B084298FA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CA74BB98-824B-3D97-7A40-8DD674556C1E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D7AC4804-61F2-F12D-1AC9-06EF2082D53C}"/>
              </a:ext>
            </a:extLst>
          </p:cNvPr>
          <p:cNvSpPr/>
          <p:nvPr/>
        </p:nvSpPr>
        <p:spPr>
          <a:xfrm>
            <a:off x="143000" y="1847319"/>
            <a:ext cx="1363921" cy="3322067"/>
          </a:xfrm>
          <a:prstGeom prst="roundRect">
            <a:avLst/>
          </a:prstGeom>
          <a:solidFill>
            <a:srgbClr val="FFF3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音声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文字起こし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3BF0898-7F4E-5B24-F3D7-073A03FBD1A8}"/>
              </a:ext>
            </a:extLst>
          </p:cNvPr>
          <p:cNvGrpSpPr/>
          <p:nvPr/>
        </p:nvGrpSpPr>
        <p:grpSpPr>
          <a:xfrm>
            <a:off x="5070353" y="2181110"/>
            <a:ext cx="1855186" cy="2078502"/>
            <a:chOff x="7213805" y="3006543"/>
            <a:chExt cx="1855186" cy="2078502"/>
          </a:xfrm>
        </p:grpSpPr>
        <p:sp>
          <p:nvSpPr>
            <p:cNvPr id="4" name="Freeform 22">
              <a:extLst>
                <a:ext uri="{FF2B5EF4-FFF2-40B4-BE49-F238E27FC236}">
                  <a16:creationId xmlns:a16="http://schemas.microsoft.com/office/drawing/2014/main" id="{64AD6DDE-8A4D-D459-51D8-33917BB3B1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3805" y="3006543"/>
              <a:ext cx="1855186" cy="1498063"/>
            </a:xfrm>
            <a:custGeom>
              <a:avLst/>
              <a:gdLst/>
              <a:ahLst/>
              <a:cxnLst/>
              <a:rect l="l" t="t" r="r" b="b"/>
              <a:pathLst>
                <a:path w="1855186" h="1498063">
                  <a:moveTo>
                    <a:pt x="0" y="0"/>
                  </a:moveTo>
                  <a:lnTo>
                    <a:pt x="1855187" y="0"/>
                  </a:lnTo>
                  <a:lnTo>
                    <a:pt x="1855187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37C32A0-303B-3306-C266-57316840FBD6}"/>
                </a:ext>
              </a:extLst>
            </p:cNvPr>
            <p:cNvSpPr txBox="1"/>
            <p:nvPr/>
          </p:nvSpPr>
          <p:spPr>
            <a:xfrm>
              <a:off x="7723275" y="4623380"/>
              <a:ext cx="8451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GCS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532BB40-B927-B4B6-7554-2502ADB1D78F}"/>
              </a:ext>
            </a:extLst>
          </p:cNvPr>
          <p:cNvGrpSpPr/>
          <p:nvPr/>
        </p:nvGrpSpPr>
        <p:grpSpPr>
          <a:xfrm>
            <a:off x="9176994" y="2204248"/>
            <a:ext cx="2529860" cy="2055363"/>
            <a:chOff x="11486205" y="3006543"/>
            <a:chExt cx="2529860" cy="2055363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980A7B4-FCBF-6E74-FF71-C54EAEFD9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90296" y="3006543"/>
              <a:ext cx="1521679" cy="1480179"/>
            </a:xfrm>
            <a:custGeom>
              <a:avLst/>
              <a:gdLst/>
              <a:ahLst/>
              <a:cxnLst/>
              <a:rect l="l" t="t" r="r" b="b"/>
              <a:pathLst>
                <a:path w="1521679" h="1480179">
                  <a:moveTo>
                    <a:pt x="0" y="0"/>
                  </a:moveTo>
                  <a:lnTo>
                    <a:pt x="1521679" y="0"/>
                  </a:lnTo>
                  <a:lnTo>
                    <a:pt x="1521679" y="1480179"/>
                  </a:lnTo>
                  <a:lnTo>
                    <a:pt x="0" y="148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2746ADF-B53A-4A00-6057-EED2E2CCB9CD}"/>
                </a:ext>
              </a:extLst>
            </p:cNvPr>
            <p:cNvSpPr txBox="1"/>
            <p:nvPr/>
          </p:nvSpPr>
          <p:spPr>
            <a:xfrm>
              <a:off x="11486205" y="4600241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Speech-to-Text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4A2F1537-C903-9644-F492-23BCB8F7AC08}"/>
              </a:ext>
            </a:extLst>
          </p:cNvPr>
          <p:cNvGrpSpPr/>
          <p:nvPr/>
        </p:nvGrpSpPr>
        <p:grpSpPr>
          <a:xfrm>
            <a:off x="13434047" y="6375831"/>
            <a:ext cx="1339002" cy="1775469"/>
            <a:chOff x="2256509" y="6734974"/>
            <a:chExt cx="1339002" cy="1775469"/>
          </a:xfrm>
        </p:grpSpPr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940E0FC0-4D6E-ABD3-746C-499753B280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6509" y="6734974"/>
              <a:ext cx="1219860" cy="1247938"/>
            </a:xfrm>
            <a:custGeom>
              <a:avLst/>
              <a:gdLst/>
              <a:ahLst/>
              <a:cxnLst/>
              <a:rect l="l" t="t" r="r" b="b"/>
              <a:pathLst>
                <a:path w="1341162" h="1372032">
                  <a:moveTo>
                    <a:pt x="0" y="0"/>
                  </a:moveTo>
                  <a:lnTo>
                    <a:pt x="1341162" y="0"/>
                  </a:lnTo>
                  <a:lnTo>
                    <a:pt x="1341162" y="1372032"/>
                  </a:lnTo>
                  <a:lnTo>
                    <a:pt x="0" y="1372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0CA0482-A7B1-35F5-3DAF-BF7C4FB425B7}"/>
                </a:ext>
              </a:extLst>
            </p:cNvPr>
            <p:cNvSpPr txBox="1"/>
            <p:nvPr/>
          </p:nvSpPr>
          <p:spPr>
            <a:xfrm>
              <a:off x="2344848" y="8048778"/>
              <a:ext cx="1250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Django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DE925F7-3EA2-F718-B844-70B71B59DD13}"/>
              </a:ext>
            </a:extLst>
          </p:cNvPr>
          <p:cNvGrpSpPr/>
          <p:nvPr/>
        </p:nvGrpSpPr>
        <p:grpSpPr>
          <a:xfrm>
            <a:off x="9920159" y="6241517"/>
            <a:ext cx="1426106" cy="1909783"/>
            <a:chOff x="7173083" y="6753785"/>
            <a:chExt cx="1426106" cy="1909783"/>
          </a:xfrm>
        </p:grpSpPr>
        <p:pic>
          <p:nvPicPr>
            <p:cNvPr id="17" name="グラフィックス 16" descr="データベース 枠線">
              <a:extLst>
                <a:ext uri="{FF2B5EF4-FFF2-40B4-BE49-F238E27FC236}">
                  <a16:creationId xmlns:a16="http://schemas.microsoft.com/office/drawing/2014/main" id="{1E6C87A9-EAD7-950B-3258-6D919BBEE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73083" y="6753785"/>
              <a:ext cx="1426106" cy="1426106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C98BF22C-3044-61FE-904A-25C7C68BE0E0}"/>
                </a:ext>
              </a:extLst>
            </p:cNvPr>
            <p:cNvSpPr txBox="1"/>
            <p:nvPr/>
          </p:nvSpPr>
          <p:spPr>
            <a:xfrm>
              <a:off x="7284849" y="8201903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SQLite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0E967FD-BE19-8D92-4651-665F5C785A28}"/>
              </a:ext>
            </a:extLst>
          </p:cNvPr>
          <p:cNvCxnSpPr>
            <a:cxnSpLocks/>
          </p:cNvCxnSpPr>
          <p:nvPr/>
        </p:nvCxnSpPr>
        <p:spPr>
          <a:xfrm>
            <a:off x="3071906" y="3219934"/>
            <a:ext cx="1676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グラフィックス 19" descr="音符 単色塗りつぶし">
            <a:extLst>
              <a:ext uri="{FF2B5EF4-FFF2-40B4-BE49-F238E27FC236}">
                <a16:creationId xmlns:a16="http://schemas.microsoft.com/office/drawing/2014/main" id="{27DF5E1E-A2BA-9E05-2DAA-7FA1E28DC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2589" y="2858328"/>
            <a:ext cx="612000" cy="612000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B49BA0D-ABD3-551C-E169-4024502FC7E6}"/>
              </a:ext>
            </a:extLst>
          </p:cNvPr>
          <p:cNvCxnSpPr>
            <a:cxnSpLocks/>
          </p:cNvCxnSpPr>
          <p:nvPr/>
        </p:nvCxnSpPr>
        <p:spPr>
          <a:xfrm>
            <a:off x="7450847" y="2977672"/>
            <a:ext cx="1676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グラフィックス 21" descr="音符 単色塗りつぶし">
            <a:extLst>
              <a:ext uri="{FF2B5EF4-FFF2-40B4-BE49-F238E27FC236}">
                <a16:creationId xmlns:a16="http://schemas.microsoft.com/office/drawing/2014/main" id="{AFCA995F-ACF7-84EE-64DE-8CFA3E9F4A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234" y="2559637"/>
            <a:ext cx="612000" cy="612000"/>
          </a:xfrm>
          <a:prstGeom prst="rect">
            <a:avLst/>
          </a:prstGeom>
        </p:spPr>
      </p:pic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F6EB3F5E-D1EC-E943-BFD1-6C046A812749}"/>
              </a:ext>
            </a:extLst>
          </p:cNvPr>
          <p:cNvCxnSpPr>
            <a:cxnSpLocks/>
          </p:cNvCxnSpPr>
          <p:nvPr/>
        </p:nvCxnSpPr>
        <p:spPr>
          <a:xfrm flipH="1">
            <a:off x="7450847" y="3481984"/>
            <a:ext cx="1676400" cy="57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>
            <a:extLst>
              <a:ext uri="{FF2B5EF4-FFF2-40B4-BE49-F238E27FC236}">
                <a16:creationId xmlns:a16="http://schemas.microsoft.com/office/drawing/2014/main" id="{82C8E98A-917E-8958-0157-D684900644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202764" y="2780504"/>
            <a:ext cx="941426" cy="712664"/>
          </a:xfrm>
          <a:prstGeom prst="bentConnector3">
            <a:avLst>
              <a:gd name="adj1" fmla="val 12"/>
            </a:avLst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86A49B24-E04A-343B-D637-37284E695BB9}"/>
              </a:ext>
            </a:extLst>
          </p:cNvPr>
          <p:cNvCxnSpPr>
            <a:cxnSpLocks/>
          </p:cNvCxnSpPr>
          <p:nvPr/>
        </p:nvCxnSpPr>
        <p:spPr>
          <a:xfrm>
            <a:off x="11324366" y="2780503"/>
            <a:ext cx="83820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25" descr="レシート 単色塗りつぶし">
            <a:extLst>
              <a:ext uri="{FF2B5EF4-FFF2-40B4-BE49-F238E27FC236}">
                <a16:creationId xmlns:a16="http://schemas.microsoft.com/office/drawing/2014/main" id="{5828553A-3922-124D-19AF-40C5C2047E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237972" y="2864980"/>
            <a:ext cx="612000" cy="612000"/>
          </a:xfrm>
          <a:prstGeom prst="rect">
            <a:avLst/>
          </a:prstGeom>
        </p:spPr>
      </p:pic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919D7A0-3B57-AD00-BFCC-0B53ED0AA5C9}"/>
              </a:ext>
            </a:extLst>
          </p:cNvPr>
          <p:cNvGrpSpPr/>
          <p:nvPr/>
        </p:nvGrpSpPr>
        <p:grpSpPr>
          <a:xfrm>
            <a:off x="1558054" y="2174184"/>
            <a:ext cx="1565399" cy="2088047"/>
            <a:chOff x="2175483" y="3006543"/>
            <a:chExt cx="1565399" cy="2088047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AA4D01EA-B779-5B27-9F46-97E6C0027C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5483" y="3006543"/>
              <a:ext cx="1565399" cy="1525552"/>
            </a:xfrm>
            <a:custGeom>
              <a:avLst/>
              <a:gdLst/>
              <a:ahLst/>
              <a:cxnLst/>
              <a:rect l="l" t="t" r="r" b="b"/>
              <a:pathLst>
                <a:path w="1565399" h="1525552">
                  <a:moveTo>
                    <a:pt x="0" y="0"/>
                  </a:moveTo>
                  <a:lnTo>
                    <a:pt x="1565399" y="0"/>
                  </a:lnTo>
                  <a:lnTo>
                    <a:pt x="1565399" y="1525552"/>
                  </a:lnTo>
                  <a:lnTo>
                    <a:pt x="0" y="1525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E0BF7F04-B38D-CD50-369C-0422D5572FCA}"/>
                </a:ext>
              </a:extLst>
            </p:cNvPr>
            <p:cNvSpPr txBox="1"/>
            <p:nvPr/>
          </p:nvSpPr>
          <p:spPr>
            <a:xfrm>
              <a:off x="2274341" y="4632925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 err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pyaudio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pic>
        <p:nvPicPr>
          <p:cNvPr id="30" name="グラフィックス 29" descr="レシート 単色塗りつぶし">
            <a:extLst>
              <a:ext uri="{FF2B5EF4-FFF2-40B4-BE49-F238E27FC236}">
                <a16:creationId xmlns:a16="http://schemas.microsoft.com/office/drawing/2014/main" id="{A067C2C8-8DB7-38C4-DE7C-83D38FC901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13069" y="3290376"/>
            <a:ext cx="612000" cy="612000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92C05576-36DB-7B31-9A92-9FAD5AFBCFC8}"/>
              </a:ext>
            </a:extLst>
          </p:cNvPr>
          <p:cNvGrpSpPr/>
          <p:nvPr/>
        </p:nvGrpSpPr>
        <p:grpSpPr>
          <a:xfrm>
            <a:off x="2523555" y="6131077"/>
            <a:ext cx="2497799" cy="2051001"/>
            <a:chOff x="2536576" y="6122140"/>
            <a:chExt cx="2497799" cy="2051001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76398C3-F882-E364-F03A-C836D9164B88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C565220-0962-CF1B-6EEA-E942FC743007}"/>
                </a:ext>
              </a:extLst>
            </p:cNvPr>
            <p:cNvSpPr txBox="1"/>
            <p:nvPr/>
          </p:nvSpPr>
          <p:spPr>
            <a:xfrm>
              <a:off x="2536576" y="7773031"/>
              <a:ext cx="2497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78BED654-EF96-C978-4A84-6ADFF870C447}"/>
              </a:ext>
            </a:extLst>
          </p:cNvPr>
          <p:cNvCxnSpPr>
            <a:cxnSpLocks/>
          </p:cNvCxnSpPr>
          <p:nvPr/>
        </p:nvCxnSpPr>
        <p:spPr>
          <a:xfrm>
            <a:off x="8216356" y="6764791"/>
            <a:ext cx="18155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グラフィックス 44" descr="コメント: ハート 単色塗りつぶし">
            <a:extLst>
              <a:ext uri="{FF2B5EF4-FFF2-40B4-BE49-F238E27FC236}">
                <a16:creationId xmlns:a16="http://schemas.microsoft.com/office/drawing/2014/main" id="{1775BE44-1705-44B0-8D32-BE34D7E076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14156" y="6458728"/>
            <a:ext cx="612000" cy="612000"/>
          </a:xfrm>
          <a:prstGeom prst="rect">
            <a:avLst/>
          </a:prstGeom>
        </p:spPr>
      </p:pic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9BAA7153-C252-983A-071A-B81612889CEB}"/>
              </a:ext>
            </a:extLst>
          </p:cNvPr>
          <p:cNvGrpSpPr/>
          <p:nvPr/>
        </p:nvGrpSpPr>
        <p:grpSpPr>
          <a:xfrm>
            <a:off x="16516941" y="6257029"/>
            <a:ext cx="1676379" cy="1894271"/>
            <a:chOff x="14518479" y="5789880"/>
            <a:chExt cx="1676379" cy="1894271"/>
          </a:xfrm>
        </p:grpSpPr>
        <p:pic>
          <p:nvPicPr>
            <p:cNvPr id="47" name="グラフィックス 46" descr="男性のプロフィール 枠線">
              <a:extLst>
                <a:ext uri="{FF2B5EF4-FFF2-40B4-BE49-F238E27FC236}">
                  <a16:creationId xmlns:a16="http://schemas.microsoft.com/office/drawing/2014/main" id="{2E11C240-CAA1-229B-CE7F-FA0BDEA1E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4518479" y="5789880"/>
              <a:ext cx="1676379" cy="1676379"/>
            </a:xfrm>
            <a:prstGeom prst="rect">
              <a:avLst/>
            </a:prstGeom>
          </p:spPr>
        </p:pic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2EC3FB3F-76FE-6FB2-4609-C9195FD6519D}"/>
                </a:ext>
              </a:extLst>
            </p:cNvPr>
            <p:cNvSpPr txBox="1"/>
            <p:nvPr/>
          </p:nvSpPr>
          <p:spPr>
            <a:xfrm>
              <a:off x="14648782" y="722248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b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ユーザー</a:t>
              </a:r>
            </a:p>
          </p:txBody>
        </p:sp>
      </p:grp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B069C02-0937-3190-7938-40F806428318}"/>
              </a:ext>
            </a:extLst>
          </p:cNvPr>
          <p:cNvCxnSpPr>
            <a:cxnSpLocks/>
          </p:cNvCxnSpPr>
          <p:nvPr/>
        </p:nvCxnSpPr>
        <p:spPr>
          <a:xfrm>
            <a:off x="11437199" y="6783676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6A87AB50-F4C5-BA2E-C1C6-8C967D2D7936}"/>
              </a:ext>
            </a:extLst>
          </p:cNvPr>
          <p:cNvCxnSpPr>
            <a:cxnSpLocks/>
          </p:cNvCxnSpPr>
          <p:nvPr/>
        </p:nvCxnSpPr>
        <p:spPr>
          <a:xfrm>
            <a:off x="14938826" y="7267979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グラフィックス 50" descr="クリップ 単色塗りつぶし">
            <a:extLst>
              <a:ext uri="{FF2B5EF4-FFF2-40B4-BE49-F238E27FC236}">
                <a16:creationId xmlns:a16="http://schemas.microsoft.com/office/drawing/2014/main" id="{349CD5EC-D0D5-6677-685A-FEF6624AEF7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5475631" y="6986649"/>
            <a:ext cx="612000" cy="612000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BDD2D503-CB3D-AA9E-74E6-530714AA128F}"/>
              </a:ext>
            </a:extLst>
          </p:cNvPr>
          <p:cNvCxnSpPr>
            <a:cxnSpLocks/>
          </p:cNvCxnSpPr>
          <p:nvPr/>
        </p:nvCxnSpPr>
        <p:spPr>
          <a:xfrm>
            <a:off x="11437199" y="7330290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B53723EC-AEB4-7FDA-2809-5BF4A41F2B1D}"/>
              </a:ext>
            </a:extLst>
          </p:cNvPr>
          <p:cNvCxnSpPr>
            <a:cxnSpLocks/>
          </p:cNvCxnSpPr>
          <p:nvPr/>
        </p:nvCxnSpPr>
        <p:spPr>
          <a:xfrm>
            <a:off x="15001514" y="6757456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グラフィックス 53" descr="コメント: ハート 単色塗りつぶし">
            <a:extLst>
              <a:ext uri="{FF2B5EF4-FFF2-40B4-BE49-F238E27FC236}">
                <a16:creationId xmlns:a16="http://schemas.microsoft.com/office/drawing/2014/main" id="{3285100E-D0C8-5586-6E38-819CB32B4F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827410" y="6458728"/>
            <a:ext cx="612000" cy="612000"/>
          </a:xfrm>
          <a:prstGeom prst="rect">
            <a:avLst/>
          </a:prstGeom>
        </p:spPr>
      </p:pic>
      <p:pic>
        <p:nvPicPr>
          <p:cNvPr id="55" name="グラフィックス 54" descr="コメント: ハート 単色塗りつぶし">
            <a:extLst>
              <a:ext uri="{FF2B5EF4-FFF2-40B4-BE49-F238E27FC236}">
                <a16:creationId xmlns:a16="http://schemas.microsoft.com/office/drawing/2014/main" id="{4D0C1286-2857-244F-FBC8-CFE446189DA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5346144" y="6458728"/>
            <a:ext cx="612000" cy="612000"/>
          </a:xfrm>
          <a:prstGeom prst="rect">
            <a:avLst/>
          </a:prstGeom>
        </p:spPr>
      </p:pic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18D66B09-AA8D-0BE5-3969-DF2BBA4339EB}"/>
              </a:ext>
            </a:extLst>
          </p:cNvPr>
          <p:cNvCxnSpPr>
            <a:cxnSpLocks/>
          </p:cNvCxnSpPr>
          <p:nvPr/>
        </p:nvCxnSpPr>
        <p:spPr>
          <a:xfrm flipV="1">
            <a:off x="2306757" y="4406247"/>
            <a:ext cx="20699" cy="53457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92BE1217-30AA-011D-D0A1-E7E564AB8308}"/>
              </a:ext>
            </a:extLst>
          </p:cNvPr>
          <p:cNvCxnSpPr>
            <a:cxnSpLocks/>
          </p:cNvCxnSpPr>
          <p:nvPr/>
        </p:nvCxnSpPr>
        <p:spPr>
          <a:xfrm flipV="1">
            <a:off x="2306757" y="9594435"/>
            <a:ext cx="15316210" cy="272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E46906E9-D40F-9FFD-53DD-2160B0302E17}"/>
              </a:ext>
            </a:extLst>
          </p:cNvPr>
          <p:cNvCxnSpPr>
            <a:cxnSpLocks/>
          </p:cNvCxnSpPr>
          <p:nvPr/>
        </p:nvCxnSpPr>
        <p:spPr>
          <a:xfrm flipH="1">
            <a:off x="17602268" y="8164861"/>
            <a:ext cx="20699" cy="144313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グラフィックス 58" descr="クリップ 単色塗りつぶし">
            <a:extLst>
              <a:ext uri="{FF2B5EF4-FFF2-40B4-BE49-F238E27FC236}">
                <a16:creationId xmlns:a16="http://schemas.microsoft.com/office/drawing/2014/main" id="{2808DA61-F927-CE63-755B-E82DC157EEA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987907" y="7080994"/>
            <a:ext cx="612000" cy="612000"/>
          </a:xfrm>
          <a:prstGeom prst="rect">
            <a:avLst/>
          </a:prstGeom>
        </p:spPr>
      </p:pic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7BB4308D-397E-5AD6-6BDC-1798B4AACEE3}"/>
              </a:ext>
            </a:extLst>
          </p:cNvPr>
          <p:cNvSpPr/>
          <p:nvPr/>
        </p:nvSpPr>
        <p:spPr>
          <a:xfrm>
            <a:off x="145151" y="5898089"/>
            <a:ext cx="1411881" cy="3322067"/>
          </a:xfrm>
          <a:prstGeom prst="roundRect">
            <a:avLst/>
          </a:prstGeom>
          <a:solidFill>
            <a:srgbClr val="FFE8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データ分析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マッチング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7BC88F0-4FD6-0252-D697-F3586BC4CA60}"/>
              </a:ext>
            </a:extLst>
          </p:cNvPr>
          <p:cNvGrpSpPr/>
          <p:nvPr/>
        </p:nvGrpSpPr>
        <p:grpSpPr>
          <a:xfrm>
            <a:off x="5909767" y="6080424"/>
            <a:ext cx="2492990" cy="2068936"/>
            <a:chOff x="5071589" y="5451656"/>
            <a:chExt cx="2492990" cy="2068936"/>
          </a:xfrm>
        </p:grpSpPr>
        <p:pic>
          <p:nvPicPr>
            <p:cNvPr id="62" name="グラフィックス 61" descr="ダンス 枠線">
              <a:extLst>
                <a:ext uri="{FF2B5EF4-FFF2-40B4-BE49-F238E27FC236}">
                  <a16:creationId xmlns:a16="http://schemas.microsoft.com/office/drawing/2014/main" id="{80ED68B2-DBA6-30CA-1598-10B77487F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366987" y="5451656"/>
              <a:ext cx="1859384" cy="1859384"/>
            </a:xfrm>
            <a:prstGeom prst="rect">
              <a:avLst/>
            </a:prstGeom>
          </p:spPr>
        </p:pic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34E3CD5A-D4D4-47A5-C6A5-CF777D437C68}"/>
                </a:ext>
              </a:extLst>
            </p:cNvPr>
            <p:cNvSpPr txBox="1"/>
            <p:nvPr/>
          </p:nvSpPr>
          <p:spPr>
            <a:xfrm>
              <a:off x="5071589" y="7120482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000" b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マッチングシステム</a:t>
              </a:r>
            </a:p>
          </p:txBody>
        </p:sp>
      </p:grp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78FD8A47-3352-1128-AA0B-8449E987AAB3}"/>
              </a:ext>
            </a:extLst>
          </p:cNvPr>
          <p:cNvCxnSpPr>
            <a:cxnSpLocks/>
          </p:cNvCxnSpPr>
          <p:nvPr/>
        </p:nvCxnSpPr>
        <p:spPr>
          <a:xfrm>
            <a:off x="4714251" y="6764791"/>
            <a:ext cx="12503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グラフィックス 64" descr="アドレス帳 単色塗りつぶし">
            <a:extLst>
              <a:ext uri="{FF2B5EF4-FFF2-40B4-BE49-F238E27FC236}">
                <a16:creationId xmlns:a16="http://schemas.microsoft.com/office/drawing/2014/main" id="{477175C3-084E-B129-6E13-1DE678579C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4960741" y="6386720"/>
            <a:ext cx="612000" cy="612000"/>
          </a:xfrm>
          <a:prstGeom prst="rect">
            <a:avLst/>
          </a:prstGeom>
        </p:spPr>
      </p:pic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45FFC4C7-D729-04EC-C829-9E386BC6F2B7}"/>
              </a:ext>
            </a:extLst>
          </p:cNvPr>
          <p:cNvGrpSpPr/>
          <p:nvPr/>
        </p:nvGrpSpPr>
        <p:grpSpPr>
          <a:xfrm>
            <a:off x="13421613" y="2097812"/>
            <a:ext cx="4552419" cy="2812676"/>
            <a:chOff x="13447104" y="1589979"/>
            <a:chExt cx="4552419" cy="2812676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FB6B9B53-22D4-163D-1C59-C07C02039E31}"/>
                </a:ext>
              </a:extLst>
            </p:cNvPr>
            <p:cNvSpPr/>
            <p:nvPr/>
          </p:nvSpPr>
          <p:spPr>
            <a:xfrm>
              <a:off x="13447104" y="1589979"/>
              <a:ext cx="4552419" cy="2812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45FBEB07-C610-36F2-86D6-08D0C4B52BC6}"/>
                </a:ext>
              </a:extLst>
            </p:cNvPr>
            <p:cNvSpPr txBox="1"/>
            <p:nvPr/>
          </p:nvSpPr>
          <p:spPr>
            <a:xfrm>
              <a:off x="14413095" y="1748998"/>
              <a:ext cx="2031325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：音声データ</a:t>
              </a:r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：文字データ</a:t>
              </a: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：ラベル</a:t>
              </a:r>
              <a:r>
                <a:rPr kumimoji="1" lang="en-US" altLang="ja-JP" b="1" dirty="0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/</a:t>
              </a:r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スコア</a:t>
              </a:r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：マッチング結果</a:t>
              </a:r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：プロフィール</a:t>
              </a:r>
            </a:p>
          </p:txBody>
        </p:sp>
        <p:pic>
          <p:nvPicPr>
            <p:cNvPr id="69" name="グラフィックス 68" descr="音符 単色塗りつぶし">
              <a:extLst>
                <a:ext uri="{FF2B5EF4-FFF2-40B4-BE49-F238E27FC236}">
                  <a16:creationId xmlns:a16="http://schemas.microsoft.com/office/drawing/2014/main" id="{58588F34-BF78-0527-2EF4-C9E58F2D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782048" y="1639283"/>
              <a:ext cx="532417" cy="532417"/>
            </a:xfrm>
            <a:prstGeom prst="rect">
              <a:avLst/>
            </a:prstGeom>
          </p:spPr>
        </p:pic>
        <p:pic>
          <p:nvPicPr>
            <p:cNvPr id="70" name="グラフィックス 69" descr="レシート 単色塗りつぶし">
              <a:extLst>
                <a:ext uri="{FF2B5EF4-FFF2-40B4-BE49-F238E27FC236}">
                  <a16:creationId xmlns:a16="http://schemas.microsoft.com/office/drawing/2014/main" id="{341B5886-AC85-9D09-8E0D-203FEAC95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3782048" y="2171700"/>
              <a:ext cx="532416" cy="532416"/>
            </a:xfrm>
            <a:prstGeom prst="rect">
              <a:avLst/>
            </a:prstGeom>
          </p:spPr>
        </p:pic>
        <p:pic>
          <p:nvPicPr>
            <p:cNvPr id="71" name="グラフィックス 70" descr="コメント: ハート 単色塗りつぶし">
              <a:extLst>
                <a:ext uri="{FF2B5EF4-FFF2-40B4-BE49-F238E27FC236}">
                  <a16:creationId xmlns:a16="http://schemas.microsoft.com/office/drawing/2014/main" id="{548E5B52-D6C2-8DD4-B7E3-31107947C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3735337" y="3313465"/>
              <a:ext cx="610835" cy="610835"/>
            </a:xfrm>
            <a:prstGeom prst="rect">
              <a:avLst/>
            </a:prstGeom>
          </p:spPr>
        </p:pic>
        <p:pic>
          <p:nvPicPr>
            <p:cNvPr id="72" name="グラフィックス 71" descr="クリップ 単色塗りつぶし">
              <a:extLst>
                <a:ext uri="{FF2B5EF4-FFF2-40B4-BE49-F238E27FC236}">
                  <a16:creationId xmlns:a16="http://schemas.microsoft.com/office/drawing/2014/main" id="{DDCE5642-BE79-A2B1-A9F9-B7E295E1C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3746915" y="3790100"/>
              <a:ext cx="591400" cy="591400"/>
            </a:xfrm>
            <a:prstGeom prst="rect">
              <a:avLst/>
            </a:prstGeom>
          </p:spPr>
        </p:pic>
        <p:pic>
          <p:nvPicPr>
            <p:cNvPr id="73" name="グラフィックス 72" descr="アドレス帳 単色塗りつぶし">
              <a:extLst>
                <a:ext uri="{FF2B5EF4-FFF2-40B4-BE49-F238E27FC236}">
                  <a16:creationId xmlns:a16="http://schemas.microsoft.com/office/drawing/2014/main" id="{1F4C54AF-AFE4-9C55-B754-A56F9F6A4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13709214" y="2702049"/>
              <a:ext cx="689254" cy="689254"/>
            </a:xfrm>
            <a:prstGeom prst="rect">
              <a:avLst/>
            </a:prstGeom>
          </p:spPr>
        </p:pic>
      </p:grp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FBE81E09-6277-D795-A9D9-5789F56F1AB8}"/>
              </a:ext>
            </a:extLst>
          </p:cNvPr>
          <p:cNvCxnSpPr>
            <a:cxnSpLocks/>
          </p:cNvCxnSpPr>
          <p:nvPr/>
        </p:nvCxnSpPr>
        <p:spPr>
          <a:xfrm flipV="1">
            <a:off x="10682099" y="8057622"/>
            <a:ext cx="0" cy="609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0B5860C2-D84B-51A1-F2BE-B7566935B29B}"/>
              </a:ext>
            </a:extLst>
          </p:cNvPr>
          <p:cNvCxnSpPr>
            <a:cxnSpLocks/>
          </p:cNvCxnSpPr>
          <p:nvPr/>
        </p:nvCxnSpPr>
        <p:spPr>
          <a:xfrm>
            <a:off x="3752703" y="8646316"/>
            <a:ext cx="6915365" cy="845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B83A3210-A745-4562-679D-060484B7B951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772454" y="8182078"/>
            <a:ext cx="1" cy="47269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グラフィックス 76" descr="アドレス帳 単色塗りつぶし">
            <a:extLst>
              <a:ext uri="{FF2B5EF4-FFF2-40B4-BE49-F238E27FC236}">
                <a16:creationId xmlns:a16="http://schemas.microsoft.com/office/drawing/2014/main" id="{9B4AE25F-CF29-96AF-3B8B-12269AADD19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6672475" y="8258928"/>
            <a:ext cx="612000" cy="612000"/>
          </a:xfrm>
          <a:prstGeom prst="rect">
            <a:avLst/>
          </a:prstGeom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DAE74C25-ECBF-6E20-4A6F-23C471DC7175}"/>
              </a:ext>
            </a:extLst>
          </p:cNvPr>
          <p:cNvCxnSpPr>
            <a:cxnSpLocks/>
          </p:cNvCxnSpPr>
          <p:nvPr/>
        </p:nvCxnSpPr>
        <p:spPr>
          <a:xfrm>
            <a:off x="3870804" y="3481984"/>
            <a:ext cx="0" cy="2878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7F9865BF-C20D-1ADE-4B87-34804F639B88}"/>
              </a:ext>
            </a:extLst>
          </p:cNvPr>
          <p:cNvCxnSpPr>
            <a:cxnSpLocks/>
          </p:cNvCxnSpPr>
          <p:nvPr/>
        </p:nvCxnSpPr>
        <p:spPr>
          <a:xfrm>
            <a:off x="3870804" y="3498016"/>
            <a:ext cx="195903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グラフィックス 79" descr="レシート 単色塗りつぶし">
            <a:extLst>
              <a:ext uri="{FF2B5EF4-FFF2-40B4-BE49-F238E27FC236}">
                <a16:creationId xmlns:a16="http://schemas.microsoft.com/office/drawing/2014/main" id="{F0F4FFC8-61FC-2F3E-8221-6FBDA12470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92589" y="4586520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72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6A3FB-B7C9-FAD2-D642-3BC05051B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712BDC45-5040-AB9C-F763-94FFE7E0FD2F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9C4A1B2-9C41-0745-9E9E-A96A6061EA29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アカウント作成・ログイン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2737B23A-EDA1-C2C5-67F3-09718CFF0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02C9CFE0-FC3D-53D8-3830-5C84DFB9BAA0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A1995F0B-9D08-9A16-5212-3DC278B5589D}"/>
              </a:ext>
            </a:extLst>
          </p:cNvPr>
          <p:cNvGrpSpPr/>
          <p:nvPr/>
        </p:nvGrpSpPr>
        <p:grpSpPr>
          <a:xfrm>
            <a:off x="1116752" y="1289448"/>
            <a:ext cx="70098145" cy="8792509"/>
            <a:chOff x="1116752" y="1289448"/>
            <a:chExt cx="70098145" cy="8792509"/>
          </a:xfrm>
        </p:grpSpPr>
        <p:pic>
          <p:nvPicPr>
            <p:cNvPr id="17" name="図 16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BF3248A-72A0-0110-8DCE-F35CF33B6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図 18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EAC2244-6C92-ED19-04EC-6DB7DFADA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図 20" descr="グラフィカル ユーザー インターフェイス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DF6C27B0-F599-1531-B07A-DF6C63DC6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9" t="9183" r="14010"/>
            <a:stretch>
              <a:fillRect/>
            </a:stretch>
          </p:blipFill>
          <p:spPr>
            <a:xfrm>
              <a:off x="1116752" y="3150754"/>
              <a:ext cx="7914305" cy="50989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0BA6102E-9F56-0FBA-803E-B4FD0C387CBD}"/>
                </a:ext>
              </a:extLst>
            </p:cNvPr>
            <p:cNvSpPr/>
            <p:nvPr/>
          </p:nvSpPr>
          <p:spPr>
            <a:xfrm>
              <a:off x="3810477" y="5791572"/>
              <a:ext cx="1116124" cy="50405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4" name="カギ線コネクタ 23">
              <a:extLst>
                <a:ext uri="{FF2B5EF4-FFF2-40B4-BE49-F238E27FC236}">
                  <a16:creationId xmlns:a16="http://schemas.microsoft.com/office/drawing/2014/main" id="{DA14E0E7-A223-8176-B07C-6BA123CF2EB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37778" y="5386529"/>
              <a:ext cx="2880320" cy="469851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BCAD4AC9-BBC7-1232-B519-DA06535DC047}"/>
                </a:ext>
              </a:extLst>
            </p:cNvPr>
            <p:cNvSpPr/>
            <p:nvPr/>
          </p:nvSpPr>
          <p:spPr>
            <a:xfrm>
              <a:off x="5106621" y="5791572"/>
              <a:ext cx="1044116" cy="50405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6" name="カギ線コネクタ 25">
              <a:extLst>
                <a:ext uri="{FF2B5EF4-FFF2-40B4-BE49-F238E27FC236}">
                  <a16:creationId xmlns:a16="http://schemas.microsoft.com/office/drawing/2014/main" id="{8131A983-08D1-60BC-A9B1-461E8E4CDC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763692" y="1228067"/>
              <a:ext cx="3168352" cy="5958658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1DABD199-BC3E-04D3-934B-58A20C55B5DB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737F9F9-CE94-A21E-97CA-00EA621F27EE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5751E2E0-F33F-D6E2-35B2-8D8195854814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47FD7CFC-5261-2A62-9583-C60043E7D4AB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カギ線コネクタ 64">
              <a:extLst>
                <a:ext uri="{FF2B5EF4-FFF2-40B4-BE49-F238E27FC236}">
                  <a16:creationId xmlns:a16="http://schemas.microsoft.com/office/drawing/2014/main" id="{F059092C-BE6A-E075-A00E-98B786052029}"/>
                </a:ext>
              </a:extLst>
            </p:cNvPr>
            <p:cNvCxnSpPr>
              <a:cxnSpLocks/>
              <a:endCxn id="92" idx="1"/>
            </p:cNvCxnSpPr>
            <p:nvPr/>
          </p:nvCxnSpPr>
          <p:spPr>
            <a:xfrm rot="5400000" flipH="1" flipV="1">
              <a:off x="15450777" y="6531577"/>
              <a:ext cx="3263585" cy="2124862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4A9437AE-276B-E23A-C25A-70E25A957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図 9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96BCDE4-A8C9-508E-A6DF-D506FF798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17" r="9521"/>
            <a:stretch>
              <a:fillRect/>
            </a:stretch>
          </p:blipFill>
          <p:spPr>
            <a:xfrm>
              <a:off x="18145000" y="2695237"/>
              <a:ext cx="11584572" cy="65339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022B95DF-7AA4-A282-E7F5-03EE3F767FA2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A78F6457-C89A-4969-FDF8-9CA7B02774EC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127FE2D7-05D3-AE6B-9657-95D366896F3A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96" name="図 95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55C41CB-10DA-2D48-A620-02B9F7C84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F62D26C1-F814-F99D-F145-A56B16BFBBE2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79640EEE-0702-8EFC-1C9E-7831A1359B80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100" name="図 99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9DF75C9-4277-9EE7-EB01-CDA57587F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2" name="図 10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3817066-F65C-C3D5-042E-98C0A5DD9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4" name="図 10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3D6AF4E6-1845-65C8-7883-9139D0CB1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9FE17ECE-6054-1FB7-9A2A-D6B83F0D944E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90AA3397-245A-5DD6-91E9-2F88CE85E141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55107D01-CADC-DE86-1FE6-844E3D51D4D7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C1B803C5-F677-EF68-EED3-9448F36C35FC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53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4E3D5-72A3-AC04-48C7-20FF17745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94671B71-05DB-C43B-D982-492E04C2F52D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83D2776-BB46-DC69-8395-D9AAA49570E7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ホーム画面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3E4306EE-6A39-0E5F-3548-8A1A24757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44457492-4283-A255-6EC5-F25CD745195E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BBF310A3-0CF6-BE24-778F-C7AADDE4B2B3}"/>
              </a:ext>
            </a:extLst>
          </p:cNvPr>
          <p:cNvGrpSpPr/>
          <p:nvPr/>
        </p:nvGrpSpPr>
        <p:grpSpPr>
          <a:xfrm>
            <a:off x="-14258600" y="1289448"/>
            <a:ext cx="70098145" cy="8792509"/>
            <a:chOff x="1116752" y="1289448"/>
            <a:chExt cx="70098145" cy="8792509"/>
          </a:xfrm>
        </p:grpSpPr>
        <p:pic>
          <p:nvPicPr>
            <p:cNvPr id="17" name="図 16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C91549E-8784-36F3-58DF-FD9F31C77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図 18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9ABD4ACE-9CAE-4E8A-E5E8-084FF4F4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図 20" descr="グラフィカル ユーザー インターフェイス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A04AB9E-7AF6-F19A-0587-17F3C955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9" t="9183" r="14010"/>
            <a:stretch>
              <a:fillRect/>
            </a:stretch>
          </p:blipFill>
          <p:spPr>
            <a:xfrm>
              <a:off x="1116752" y="3150754"/>
              <a:ext cx="7914305" cy="50989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5F3B564E-6BC9-6EC6-80AC-A92BE1A2A9D1}"/>
                </a:ext>
              </a:extLst>
            </p:cNvPr>
            <p:cNvSpPr/>
            <p:nvPr/>
          </p:nvSpPr>
          <p:spPr>
            <a:xfrm>
              <a:off x="3810477" y="5791572"/>
              <a:ext cx="1116124" cy="50405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4" name="カギ線コネクタ 23">
              <a:extLst>
                <a:ext uri="{FF2B5EF4-FFF2-40B4-BE49-F238E27FC236}">
                  <a16:creationId xmlns:a16="http://schemas.microsoft.com/office/drawing/2014/main" id="{4AB9A3C7-B9D4-EF33-B0D3-AE6F8BBBAD7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37778" y="5386529"/>
              <a:ext cx="2880320" cy="469851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134B025F-4A7C-8067-3B49-A37293B3F810}"/>
                </a:ext>
              </a:extLst>
            </p:cNvPr>
            <p:cNvSpPr/>
            <p:nvPr/>
          </p:nvSpPr>
          <p:spPr>
            <a:xfrm>
              <a:off x="5106621" y="5791572"/>
              <a:ext cx="1044116" cy="50405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6" name="カギ線コネクタ 25">
              <a:extLst>
                <a:ext uri="{FF2B5EF4-FFF2-40B4-BE49-F238E27FC236}">
                  <a16:creationId xmlns:a16="http://schemas.microsoft.com/office/drawing/2014/main" id="{94801E5D-3B27-0CA1-B3C0-C711A81F3F8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763692" y="1228067"/>
              <a:ext cx="3168352" cy="5958658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5C64DA23-8EC3-99D3-D86E-214DA51F95DD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30A114AA-2CB1-4366-5D6A-131121095963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FF446F99-69A6-FFDA-C5A0-FADC65051E3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C36AF8A8-9B22-1870-F622-4C82867FD9E8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カギ線コネクタ 64">
              <a:extLst>
                <a:ext uri="{FF2B5EF4-FFF2-40B4-BE49-F238E27FC236}">
                  <a16:creationId xmlns:a16="http://schemas.microsoft.com/office/drawing/2014/main" id="{1A994F9E-82A4-7EEA-74E2-FB9FF48F775C}"/>
                </a:ext>
              </a:extLst>
            </p:cNvPr>
            <p:cNvCxnSpPr>
              <a:cxnSpLocks/>
              <a:endCxn id="92" idx="1"/>
            </p:cNvCxnSpPr>
            <p:nvPr/>
          </p:nvCxnSpPr>
          <p:spPr>
            <a:xfrm rot="5400000" flipH="1" flipV="1">
              <a:off x="15450777" y="6531577"/>
              <a:ext cx="3263585" cy="2124862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7A143080-6C34-74CF-FB63-69A319FF2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図 9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3E6A1C5-D207-146B-7EA4-05BD872D0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17" r="9521"/>
            <a:stretch>
              <a:fillRect/>
            </a:stretch>
          </p:blipFill>
          <p:spPr>
            <a:xfrm>
              <a:off x="18145000" y="2695237"/>
              <a:ext cx="11584572" cy="65339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4565F2C5-1626-14E4-7E95-75D7759C388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D0E71230-8D9D-578C-A5FC-3D13E12068C8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8EF21D9E-26AD-AD72-C53F-DFC50FE17B04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96" name="図 95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05D2FA2-D87C-7F97-8C7A-BF68E7585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BE528FE0-4DE9-23B9-A9F8-3E900C51C049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129AE44F-E5FB-2BD9-E9BE-8F2FA478F187}"/>
                </a:ext>
              </a:extLst>
            </p:cNvPr>
            <p:cNvSpPr txBox="1"/>
            <p:nvPr/>
          </p:nvSpPr>
          <p:spPr>
            <a:xfrm>
              <a:off x="41657256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100" name="図 99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DA856507-847E-7809-6EBD-D922F40BF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2" name="図 10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9C44DB8-3A24-313A-AB10-A1800C1F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4" name="図 10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FFBD664-91C6-CD51-17F6-09E10B31A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8D598917-EC9F-E14C-0B94-E8777A0090A1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FCCE7073-349C-E317-2E1C-267482E16EE1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84627D9A-7534-627F-7DBA-EAFDEAC5259E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5ED06912-05A1-0B13-CB6F-285A53C0F37A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2339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D9C1A-020B-BF3C-C0ED-65E8FF863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03D312FA-A91C-6728-A6CE-25AA48F17587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5640CD6-F344-9CE2-21C9-B815435FC67A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録音準備・会話開始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08C2E59E-96F5-EB3F-C46B-6F2F6225F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1EC329D6-ACF6-BCF6-729C-B94F396F112C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91DB6FB1-7CB2-F8E3-B29E-E3D0B0E61ECB}"/>
              </a:ext>
            </a:extLst>
          </p:cNvPr>
          <p:cNvGrpSpPr/>
          <p:nvPr/>
        </p:nvGrpSpPr>
        <p:grpSpPr>
          <a:xfrm>
            <a:off x="-31684536" y="1289448"/>
            <a:ext cx="70098145" cy="8792509"/>
            <a:chOff x="1116752" y="1289448"/>
            <a:chExt cx="70098145" cy="8792509"/>
          </a:xfrm>
        </p:grpSpPr>
        <p:pic>
          <p:nvPicPr>
            <p:cNvPr id="17" name="図 16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E24BB8D-70FD-B161-AAFD-6EDF6AB1A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図 18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F83A61D-7B55-15BB-C8DF-CA28350D0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図 20" descr="グラフィカル ユーザー インターフェイス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5120554-5418-70FD-E52C-127DB6CE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9" t="9183" r="14010"/>
            <a:stretch>
              <a:fillRect/>
            </a:stretch>
          </p:blipFill>
          <p:spPr>
            <a:xfrm>
              <a:off x="1116752" y="3150754"/>
              <a:ext cx="7914305" cy="50989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B3EBE10-4FC7-A15F-968E-77B7D52F1FC1}"/>
                </a:ext>
              </a:extLst>
            </p:cNvPr>
            <p:cNvSpPr/>
            <p:nvPr/>
          </p:nvSpPr>
          <p:spPr>
            <a:xfrm>
              <a:off x="3810477" y="5791572"/>
              <a:ext cx="1116124" cy="50405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4" name="カギ線コネクタ 23">
              <a:extLst>
                <a:ext uri="{FF2B5EF4-FFF2-40B4-BE49-F238E27FC236}">
                  <a16:creationId xmlns:a16="http://schemas.microsoft.com/office/drawing/2014/main" id="{BE8DF355-5E7D-B3D9-C53D-448B51A6CCC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37778" y="5386529"/>
              <a:ext cx="2880320" cy="469851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0562B3D0-C4CD-212F-7DE8-D897DA6F3072}"/>
                </a:ext>
              </a:extLst>
            </p:cNvPr>
            <p:cNvSpPr/>
            <p:nvPr/>
          </p:nvSpPr>
          <p:spPr>
            <a:xfrm>
              <a:off x="5106621" y="5791572"/>
              <a:ext cx="1044116" cy="50405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6" name="カギ線コネクタ 25">
              <a:extLst>
                <a:ext uri="{FF2B5EF4-FFF2-40B4-BE49-F238E27FC236}">
                  <a16:creationId xmlns:a16="http://schemas.microsoft.com/office/drawing/2014/main" id="{0501D85A-AC0B-080D-C8C2-CE0737D6769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763692" y="1228067"/>
              <a:ext cx="3168352" cy="5958658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3C0C3858-D8E7-3E25-5DE5-58C3674C0BE1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9F82066F-C6EE-C859-C831-3201AC0F59D4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6741E2F3-8409-0F07-64F8-8AA2C96DFD1F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0EB3F7A4-9FD2-B80E-7600-44D5765F0A94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カギ線コネクタ 64">
              <a:extLst>
                <a:ext uri="{FF2B5EF4-FFF2-40B4-BE49-F238E27FC236}">
                  <a16:creationId xmlns:a16="http://schemas.microsoft.com/office/drawing/2014/main" id="{62180EA3-159C-91FC-7D2E-816D4AC224C2}"/>
                </a:ext>
              </a:extLst>
            </p:cNvPr>
            <p:cNvCxnSpPr>
              <a:cxnSpLocks/>
              <a:endCxn id="92" idx="1"/>
            </p:cNvCxnSpPr>
            <p:nvPr/>
          </p:nvCxnSpPr>
          <p:spPr>
            <a:xfrm rot="5400000" flipH="1" flipV="1">
              <a:off x="15450777" y="6531577"/>
              <a:ext cx="3263585" cy="2124862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B53CC9B1-D843-394D-8F7D-84BA0ACC5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図 9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185C79B-D12D-F40C-B9D4-792BA8C24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17" r="9521"/>
            <a:stretch>
              <a:fillRect/>
            </a:stretch>
          </p:blipFill>
          <p:spPr>
            <a:xfrm>
              <a:off x="18145000" y="2695237"/>
              <a:ext cx="11584572" cy="65339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B2FC031A-A525-F0F7-0B29-E5B7C24AC6C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549B3A6A-73D0-CE17-A575-21CDE7F54577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56DAACD0-B869-625B-963F-4342CB4F874A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96" name="図 95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39A84E5A-E44F-A628-39E0-1A4EE4004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102E03AD-9277-E620-F75E-24BFEF60766E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B09D33C7-B885-C64C-54CA-E2AC83B8FCDA}"/>
                </a:ext>
              </a:extLst>
            </p:cNvPr>
            <p:cNvSpPr txBox="1"/>
            <p:nvPr/>
          </p:nvSpPr>
          <p:spPr>
            <a:xfrm>
              <a:off x="41585248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100" name="図 99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35F8A14F-2768-87C5-4D4E-CB8626EC2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2" name="図 10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94B599EE-6098-4977-63E5-FEE38A3F7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4" name="図 10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22055C6-716E-E449-A08A-A544485B6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BFE911E1-5DDE-755A-B657-97AD5F0AC454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2EA19E25-FDCD-A5BA-7535-9FF0315BA0FE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F7C0B4CB-03F5-C76D-7AC6-C3DA11EC1214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E4061FFD-C1D0-8217-0A71-348D7BB8A7FC}"/>
                </a:ext>
              </a:extLst>
            </p:cNvPr>
            <p:cNvSpPr txBox="1"/>
            <p:nvPr/>
          </p:nvSpPr>
          <p:spPr>
            <a:xfrm>
              <a:off x="61963512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070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青　白　シンプル　ビジネス　営業資料　サービスの提案書　プレゼンテーション　" id="{CA269B43-555D-BE46-8FB5-D4EDA361B0C8}" vid="{4F9B8328-86F0-6C42-B01C-9F52D89098D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テーマ</Template>
  <TotalTime>2011</TotalTime>
  <Words>868</Words>
  <Application>Microsoft Macintosh PowerPoint</Application>
  <PresentationFormat>ユーザー設定</PresentationFormat>
  <Paragraphs>206</Paragraphs>
  <Slides>17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5" baseType="lpstr">
      <vt:lpstr>游ゴシック</vt:lpstr>
      <vt:lpstr>游ゴシック</vt:lpstr>
      <vt:lpstr>Arial</vt:lpstr>
      <vt:lpstr>Noto Sans JP Bold</vt:lpstr>
      <vt:lpstr>Cambria Math</vt:lpstr>
      <vt:lpstr>Calibri</vt:lpstr>
      <vt:lpstr>Wingdings</vt:lpstr>
      <vt:lpstr>Office テーマ</vt:lpstr>
      <vt:lpstr>PowerPoint プレゼンテーション</vt:lpstr>
      <vt:lpstr>白川 桃子(しらかわ ももこ)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Momoko SHIRAKAWA</dc:creator>
  <cp:lastModifiedBy>Momoko SHIRAKAWA</cp:lastModifiedBy>
  <cp:revision>36</cp:revision>
  <dcterms:created xsi:type="dcterms:W3CDTF">2025-07-22T04:15:41Z</dcterms:created>
  <dcterms:modified xsi:type="dcterms:W3CDTF">2025-07-24T06:39:09Z</dcterms:modified>
  <dc:identifier>DAGlXjR26Wk</dc:identifier>
</cp:coreProperties>
</file>